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60.xml" ContentType="application/vnd.openxmlformats-officedocument.presentationml.slide+xml"/>
  <Override PartName="/ppt/slides/slide260.xml" ContentType="application/vnd.openxmlformats-officedocument.presentationml.slide+xml"/>
  <Override PartName="/ppt/slides/slide440.xml" ContentType="application/vnd.openxmlformats-officedocument.presentationml.slide+xml"/>
  <Override PartName="/ppt/slides/slide6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80" r:id="rId2"/>
    <p:sldId id="350" r:id="rId3"/>
    <p:sldId id="333" r:id="rId4"/>
    <p:sldId id="402" r:id="rId5"/>
    <p:sldId id="335" r:id="rId6"/>
    <p:sldId id="365" r:id="rId7"/>
    <p:sldId id="353" r:id="rId8"/>
    <p:sldId id="357" r:id="rId9"/>
    <p:sldId id="360" r:id="rId10"/>
    <p:sldId id="361" r:id="rId11"/>
    <p:sldId id="362" r:id="rId12"/>
    <p:sldId id="363" r:id="rId13"/>
    <p:sldId id="364" r:id="rId14"/>
    <p:sldId id="367" r:id="rId15"/>
    <p:sldId id="370" r:id="rId16"/>
    <p:sldId id="374" r:id="rId17"/>
    <p:sldId id="376" r:id="rId18"/>
    <p:sldId id="377" r:id="rId19"/>
    <p:sldId id="380" r:id="rId20"/>
    <p:sldId id="385" r:id="rId21"/>
    <p:sldId id="386" r:id="rId22"/>
    <p:sldId id="387" r:id="rId23"/>
    <p:sldId id="388" r:id="rId24"/>
    <p:sldId id="390" r:id="rId25"/>
    <p:sldId id="392" r:id="rId26"/>
    <p:sldId id="393" r:id="rId27"/>
    <p:sldId id="394" r:id="rId28"/>
    <p:sldId id="395" r:id="rId29"/>
    <p:sldId id="396" r:id="rId30"/>
    <p:sldId id="398" r:id="rId31"/>
    <p:sldId id="399" r:id="rId32"/>
    <p:sldId id="297" r:id="rId33"/>
    <p:sldId id="408" r:id="rId34"/>
    <p:sldId id="26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4EAE85C-93C6-405F-81B7-2AA860AD56DB}">
          <p14:sldIdLst>
            <p14:sldId id="280"/>
            <p14:sldId id="350"/>
            <p14:sldId id="333"/>
            <p14:sldId id="402"/>
          </p14:sldIdLst>
        </p14:section>
        <p14:section name="Analysis" id="{814F3B9F-2BC3-4DE6-8EE5-C83A24AE4922}">
          <p14:sldIdLst>
            <p14:sldId id="335"/>
          </p14:sldIdLst>
        </p14:section>
        <p14:section name="Users" id="{627B87E8-447E-457E-993E-36D6101F005F}">
          <p14:sldIdLst>
            <p14:sldId id="365"/>
            <p14:sldId id="353"/>
            <p14:sldId id="357"/>
            <p14:sldId id="360"/>
            <p14:sldId id="361"/>
            <p14:sldId id="362"/>
          </p14:sldIdLst>
        </p14:section>
        <p14:section name="Demographics" id="{22095E73-3C4B-4C44-875D-2053F800E74E}">
          <p14:sldIdLst>
            <p14:sldId id="363"/>
            <p14:sldId id="364"/>
            <p14:sldId id="367"/>
            <p14:sldId id="370"/>
            <p14:sldId id="374"/>
            <p14:sldId id="376"/>
          </p14:sldIdLst>
        </p14:section>
        <p14:section name="Activity" id="{B6FB0300-940A-4A18-81C2-BF85AE2D5C49}">
          <p14:sldIdLst>
            <p14:sldId id="377"/>
            <p14:sldId id="380"/>
            <p14:sldId id="385"/>
            <p14:sldId id="386"/>
            <p14:sldId id="387"/>
          </p14:sldIdLst>
        </p14:section>
        <p14:section name="Platform" id="{0A510A5A-6748-4C34-9660-61462CA8428D}">
          <p14:sldIdLst>
            <p14:sldId id="388"/>
            <p14:sldId id="390"/>
            <p14:sldId id="392"/>
            <p14:sldId id="393"/>
          </p14:sldIdLst>
        </p14:section>
        <p14:section name="Tenure" id="{659EEF0B-9140-42A5-B670-6EE037145497}">
          <p14:sldIdLst>
            <p14:sldId id="394"/>
            <p14:sldId id="395"/>
            <p14:sldId id="396"/>
            <p14:sldId id="398"/>
            <p14:sldId id="399"/>
          </p14:sldIdLst>
        </p14:section>
        <p14:section name="Conclusion" id="{D8496491-D79E-4162-951C-EEF6BCA19F39}">
          <p14:sldIdLst>
            <p14:sldId id="297"/>
            <p14:sldId id="408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5F5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4967B6-E6A2-4EF2-A6FC-F96150F7685B}" type="datetimeFigureOut">
              <a:rPr lang="en-IN" smtClean="0"/>
              <a:t>10-06-2021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363C6-8AC6-4B1A-B8FD-A7BBF5F72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667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 Everyone, Hope you all are safe and doing well !!  I am Vinod Rawat and Today we are here to discuss Exploratory Data Analysis Findings and Recommendations of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facebook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Project.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363C6-8AC6-4B1A-B8FD-A7BBF5F720D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913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 10 users by Maximum Friend request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analysis reveals that male user have sent the highest friend request but again females are leading the top 10 with 60:40 ratio.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363C6-8AC6-4B1A-B8FD-A7BBF5F720D9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7365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 10 users by highest likes received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analysis reveals that female user is leading the highest likes received count and again females are leading Top 10 with 60:40 ratio.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363C6-8AC6-4B1A-B8FD-A7BBF5F720D9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75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Age distribution Analysis reveals that Age distribution is not normal in this dataset as there are different peeks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Highest peek is around 20's and maximum concentration around 18 to 24 Age.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 age is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37 years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50% of users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 below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age 28.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363C6-8AC6-4B1A-B8FD-A7BBF5F720D9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935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 Age group analysis reveals the interesting insights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 of user count % across different age groups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reveals that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Maximum users on Facebook are 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18-24 age group, that’s around 28%,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followed by age group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25-34 with 21%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collective % of these 2 groups is around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49%.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if we add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 than 18 user % then 60% user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belongs to these 3 age groups.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363C6-8AC6-4B1A-B8FD-A7BBF5F720D9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367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 of Friend % across different age groups reveals that 18-24 Age group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has the highest no. of friends around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37%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followed by 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 than 18 age group with 19% and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both groups collectively have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56%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entire population.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363C6-8AC6-4B1A-B8FD-A7BBF5F720D9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204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Analysis of Friendship request of different age groups reveals that 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18-24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age group has initiated the highest no. of friend’s request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363C6-8AC6-4B1A-B8FD-A7BBF5F720D9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2821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 of the likes across all age group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reveals that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age group 18-24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the most active age group in likes across mobile and web platforms 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363C6-8AC6-4B1A-B8FD-A7BBF5F720D9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427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 Analysis of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Who is initiating more friend request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Male or Female ?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reveals that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Maximum friend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request are initiated by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the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Age Group of 18-24,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Followed by age groups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 than 18 and 25-34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363C6-8AC6-4B1A-B8FD-A7BBF5F720D9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0891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 shift Analysis focus towards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passive users who neither given like nor received likes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that analysis reveals that there are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15.6% such users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363C6-8AC6-4B1A-B8FD-A7BBF5F720D9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7496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 of Female Vs Males Activities count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reveals that Females are more active users across all web and mobile platforms.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363C6-8AC6-4B1A-B8FD-A7BBF5F720D9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389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brief about the Project: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Facebook user data can have lots of insights based on user Age, Gender, Tenure on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facebook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different Activities done and different platform used by them to access Facebook.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 Statement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to understand Facebook users in detail by identifying different patterns in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facebook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dataset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to find hidden patterns in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facebook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users dataset to understand users and build right strategies accordingly to optimize product, services and maximize revenue.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363C6-8AC6-4B1A-B8FD-A7BBF5F720D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83571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Trend analysis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friend count, friendship request and Likes reveals that 18-24 is the most active age group and </a:t>
            </a: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is decline in user interest from </a:t>
            </a:r>
            <a:r>
              <a:rPr lang="en-I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 25 onwards</a:t>
            </a: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and that’s get flatten after </a:t>
            </a:r>
            <a:r>
              <a:rPr lang="en-I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 35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363C6-8AC6-4B1A-B8FD-A7BBF5F720D9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 analysis of Likes given and likes received across mobile and web shows the higher mobile % across both that’s proved mobile is the most preferred medium by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facebook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users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363C6-8AC6-4B1A-B8FD-A7BBF5F720D9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8773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next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 of likes by gender across mobile and web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reveals that female are leading both platforms.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363C6-8AC6-4B1A-B8FD-A7BBF5F720D9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7053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 of likes across mobile and web by different age groups reveals that 18-24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age group leading both platforms.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363C6-8AC6-4B1A-B8FD-A7BBF5F720D9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2168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Tenure distribution analysis in days and years reveals that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363C6-8AC6-4B1A-B8FD-A7BBF5F720D9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3869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Highest peek of tenure is in 1st year and majority of users tenure seems around first 2 years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Higher count of users in first 2 years indicates that most of the new users joined in these 2 years period.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363C6-8AC6-4B1A-B8FD-A7BBF5F720D9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038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analysis of Tenure distribution across gender reveals that </a:t>
            </a: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here is no much difference in tenure as both are concentrated around the same time frame.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363C6-8AC6-4B1A-B8FD-A7BBF5F720D9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087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 of Tenure distribution across different age groups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reveals that </a:t>
            </a: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Tenure is high for higher age groups in comparison of younger ones and Male and Female tenure are similar across different age groups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363C6-8AC6-4B1A-B8FD-A7BBF5F720D9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0062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Now, summarizing our conclusion and final recommendation.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Here are the Conclusion based on 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Facebook Users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Demographics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 Activities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Tenure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the User: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+mj-lt"/>
              <a:buAutoNum type="arabicParenR"/>
              <a:tabLst>
                <a:tab pos="457200" algn="l"/>
              </a:tabLst>
            </a:pP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Facebook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 is used by all age groups from 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Age 13 onwards and </a:t>
            </a:r>
            <a:r>
              <a:rPr lang="en-IN" sz="1800" b="1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upto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 113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 but quite popular among 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Teenage and Youngsters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.</a:t>
            </a:r>
            <a:endParaRPr lang="en-IN" sz="1800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Helvetica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+mj-lt"/>
              <a:buAutoNum type="arabicParenR"/>
              <a:tabLst>
                <a:tab pos="457200" algn="l"/>
              </a:tabLst>
            </a:pP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Facebook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 users are 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60% male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 and 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40% female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.</a:t>
            </a:r>
            <a:endParaRPr lang="en-IN" sz="1800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Helvetica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+mj-lt"/>
              <a:buAutoNum type="arabicParenR"/>
              <a:tabLst>
                <a:tab pos="457200" algn="l"/>
              </a:tabLst>
            </a:pP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Female average friend count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 is higher than 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Males (60:40)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, however 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Males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 are 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14%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 ahead in 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friendship request initiation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 in comparison to 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females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.</a:t>
            </a:r>
            <a:endParaRPr lang="en-IN" sz="1800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Helvetica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Demographics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+mj-lt"/>
              <a:buAutoNum type="arabicParenR"/>
              <a:tabLst>
                <a:tab pos="457200" algn="l"/>
              </a:tabLst>
            </a:pP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Maximum users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 on Facebook are age group 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18-24 (27.5%)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 , followed by age group 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25-34 (21.3%)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 . </a:t>
            </a:r>
            <a:endParaRPr lang="en-IN" sz="1800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Helvetica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+mj-lt"/>
              <a:buAutoNum type="arabicParenR"/>
              <a:tabLst>
                <a:tab pos="457200" algn="l"/>
              </a:tabLst>
            </a:pP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Total 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users %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 of these 2 groups are around 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49%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 which proves that majority % of </a:t>
            </a:r>
            <a:r>
              <a:rPr lang="en-IN" sz="1800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facebook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 users are 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young</a:t>
            </a:r>
            <a:endParaRPr lang="en-IN" sz="1800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Helvetica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+mj-lt"/>
              <a:buAutoNum type="arabicParenR"/>
              <a:tabLst>
                <a:tab pos="457200" algn="l"/>
              </a:tabLst>
            </a:pP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Most Active age group is 18-24 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across all activities and platforms</a:t>
            </a:r>
            <a:endParaRPr lang="en-IN" sz="1800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Helvetica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Activity: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+mj-lt"/>
              <a:buAutoNum type="arabicParenR"/>
              <a:tabLst>
                <a:tab pos="457200" algn="l"/>
              </a:tabLst>
            </a:pP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Females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 are more 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Active </a:t>
            </a:r>
            <a:r>
              <a:rPr lang="en-IN" sz="1800" b="1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facebook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 user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 as compare to 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Males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 </a:t>
            </a:r>
            <a:endParaRPr lang="en-IN" sz="1800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Helvetica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+mj-lt"/>
              <a:buAutoNum type="arabicParenR"/>
              <a:tabLst>
                <a:tab pos="457200" algn="l"/>
              </a:tabLst>
            </a:pP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Trends 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show most active user groups is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 18-24 and trend shows decline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 in user interest from 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age 25 onwards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 and that’s get flatten after 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age 35</a:t>
            </a:r>
            <a:endParaRPr lang="en-IN" sz="1800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Helvetica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+mj-lt"/>
              <a:buAutoNum type="arabicParenR"/>
              <a:tabLst>
                <a:tab pos="457200" algn="l"/>
              </a:tabLst>
            </a:pP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Passive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 user counts are around 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15.6%</a:t>
            </a:r>
            <a:endParaRPr lang="en-IN" sz="1800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Helvetica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+mj-lt"/>
              <a:buAutoNum type="arabicParenR"/>
              <a:tabLst>
                <a:tab pos="457200" algn="l"/>
              </a:tabLst>
            </a:pP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Mobile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 is the preferred choice of </a:t>
            </a:r>
            <a:r>
              <a:rPr lang="en-IN" sz="1800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facebook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 users by both 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Male and Female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 and across 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all age groups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 as compare to 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Web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.</a:t>
            </a:r>
            <a:endParaRPr lang="en-IN" sz="1800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Helvetica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Tenure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Maximum </a:t>
            </a:r>
            <a:r>
              <a:rPr lang="en-IN" sz="1800" b="1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users tenure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is less than 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Year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which indicates that most of the new users joined in 1 year period. And average tenure across majority of age groups is less than </a:t>
            </a:r>
            <a:r>
              <a:rPr lang="en-IN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Years</a:t>
            </a: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363C6-8AC6-4B1A-B8FD-A7BBF5F720D9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264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05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Focus on </a:t>
            </a:r>
            <a:r>
              <a:rPr lang="en-IN" sz="105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Males</a:t>
            </a:r>
            <a:r>
              <a:rPr lang="en-IN" sz="105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to increase their </a:t>
            </a:r>
            <a:r>
              <a:rPr lang="en-IN" sz="105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engagement rate</a:t>
            </a:r>
            <a:r>
              <a:rPr lang="en-IN" sz="105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in </a:t>
            </a:r>
            <a:r>
              <a:rPr lang="en-IN" sz="1050" b="1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en-IN" sz="105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activities</a:t>
            </a:r>
            <a:r>
              <a:rPr lang="en-IN" sz="105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05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Focus on designing more </a:t>
            </a:r>
            <a:r>
              <a:rPr lang="en-IN" sz="105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Programs and Services</a:t>
            </a:r>
            <a:r>
              <a:rPr lang="en-IN" sz="105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for </a:t>
            </a:r>
            <a:r>
              <a:rPr lang="en-IN" sz="105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Females</a:t>
            </a:r>
            <a:r>
              <a:rPr lang="en-IN" sz="105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as they are the most active </a:t>
            </a:r>
            <a:r>
              <a:rPr lang="en-IN" sz="1050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en-IN" sz="105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users.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05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Make </a:t>
            </a:r>
            <a:r>
              <a:rPr lang="en-IN" sz="105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specific Strategies and Programs</a:t>
            </a:r>
            <a:r>
              <a:rPr lang="en-IN" sz="105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for: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IN" sz="105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Age 25 onwards</a:t>
            </a:r>
            <a:r>
              <a:rPr lang="en-IN" sz="105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to increase their </a:t>
            </a:r>
            <a:r>
              <a:rPr lang="en-IN" sz="105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engagement</a:t>
            </a:r>
            <a:r>
              <a:rPr lang="en-IN" sz="105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on </a:t>
            </a:r>
            <a:r>
              <a:rPr lang="en-IN" sz="1050" b="1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en-IN" sz="105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activities</a:t>
            </a:r>
            <a:r>
              <a:rPr lang="en-IN" sz="105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IN" sz="105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15.6% Passive users</a:t>
            </a:r>
            <a:r>
              <a:rPr lang="en-IN" sz="105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to convert them into </a:t>
            </a:r>
            <a:r>
              <a:rPr lang="en-IN" sz="105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Active ones</a:t>
            </a:r>
            <a:r>
              <a:rPr lang="en-IN" sz="105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IN" sz="105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 10</a:t>
            </a:r>
            <a:r>
              <a:rPr lang="en-IN" sz="105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1050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en-IN" sz="105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users to leverage </a:t>
            </a:r>
            <a:r>
              <a:rPr lang="en-IN" sz="1050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en-IN" sz="105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programs and campaigns as they can play an impactful </a:t>
            </a:r>
            <a:r>
              <a:rPr lang="en-IN" sz="105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Influencer</a:t>
            </a:r>
            <a:r>
              <a:rPr lang="en-IN" sz="105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role.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IN" sz="105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Youth</a:t>
            </a:r>
            <a:r>
              <a:rPr lang="en-IN" sz="105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to increase their user base, their engagement and to retain them actively on </a:t>
            </a:r>
            <a:r>
              <a:rPr lang="en-IN" sz="1050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en-IN" sz="105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longer duration.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05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Enhance user experience by making </a:t>
            </a:r>
            <a:r>
              <a:rPr lang="en-IN" sz="105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Mobile platform</a:t>
            </a:r>
            <a:r>
              <a:rPr lang="en-IN" sz="105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more </a:t>
            </a:r>
            <a:r>
              <a:rPr lang="en-IN" sz="105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 friendly</a:t>
            </a:r>
            <a:r>
              <a:rPr lang="en-IN" sz="105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to Target every age group users and keep </a:t>
            </a:r>
            <a:r>
              <a:rPr lang="en-IN" sz="105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adding new feature</a:t>
            </a:r>
            <a:r>
              <a:rPr lang="en-IN" sz="105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being a </a:t>
            </a:r>
            <a:r>
              <a:rPr lang="en-IN" sz="105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preferred platform</a:t>
            </a:r>
            <a:r>
              <a:rPr lang="en-IN" sz="105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by </a:t>
            </a:r>
            <a:r>
              <a:rPr lang="en-IN" sz="1050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en-IN" sz="105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users.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363C6-8AC6-4B1A-B8FD-A7BBF5F720D9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9046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Moving on to the Objective of this Project.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Focus of the analysis is on 3 main subjects: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First-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 where the focus is on identifying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facebook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pattern across gender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 –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Demographics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basis users age, different age groups.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Finally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Platform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where focus is on identifying the most used platform by users for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facebook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363C6-8AC6-4B1A-B8FD-A7BBF5F720D9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2849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Hope this was an insightful session and recommendation helps to achieve the objectives.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Thank you and have a great day !!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363C6-8AC6-4B1A-B8FD-A7BBF5F720D9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190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 let’s have a look at the attributes of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facebook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dataset.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dataset used for this project has a sample of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99 thousand users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have details like Age, Gender, Tenure, Friend Count, Mobile and Web likes.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dataset also has details of Likes, Friendship Initiated and User DOB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Initial analysis reveals that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facebook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users belongs to every age from Age 13 to 113.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is No Major correlation seen between dataset variables, except one and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Friend count which has strong correlation with friendship initiated.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Hence basis this initial analysis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following 5 areas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 shortlisted for detailed analysis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 -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Analysis is done basis Gender, Friend Count and Friend Request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 -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Demographic Analysis is done basis Age groups, friends, Friend request across gender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Third  -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Activity analysis is done basis Friend request &amp; likes across Gender and Age groups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Fourth -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Platform analysis is done basis Mobile and Web usage across Gender and Age groups.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Finally -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Tenure analysis is done basis days/year spend by Facebook users and different age groups.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363C6-8AC6-4B1A-B8FD-A7BBF5F720D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000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 moving on to the detailed analysis of each of these areas, Let’s First discuss the </a:t>
            </a:r>
            <a:r>
              <a:rPr lang="en-US" sz="1800" b="1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 of Users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363C6-8AC6-4B1A-B8FD-A7BBF5F720D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293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363C6-8AC6-4B1A-B8FD-A7BBF5F720D9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7983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per Gender proportion analysis, Male users are 60% and Female users are 40% in dataset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363C6-8AC6-4B1A-B8FD-A7BBF5F720D9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5876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deeper analysis on Average Friend count interestingly reveals that female friend % is 60% and male friend % is 40%.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363C6-8AC6-4B1A-B8FD-A7BBF5F720D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7709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 10 users by maximum no. of friend’s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 reveals both male and female are having the similar friend count but in top 10, 6 are female and 4 are male.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363C6-8AC6-4B1A-B8FD-A7BBF5F720D9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7423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30C72-F37E-47F6-882F-A5F6C983C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AE430-5166-4084-A017-1A19351A2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273D1-2C08-4675-B24F-EC6521A6A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4CF6-61F0-41F5-857F-3260DA1E9C73}" type="datetimeFigureOut">
              <a:rPr lang="en-IN" smtClean="0"/>
              <a:t>10-06-2021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2E105-B5EE-46AE-BEAB-23B85C84A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30821-B80E-4195-BDC2-329E5DA2A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D10F-52C4-48BE-BBA3-9CF54DD958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3372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AB717-C5B6-48F0-86CC-AC875385A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079315-4FEC-409A-B73D-F00106F8D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477E8-52C7-456A-BFE8-540C2A0C8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4CF6-61F0-41F5-857F-3260DA1E9C73}" type="datetimeFigureOut">
              <a:rPr lang="en-IN" smtClean="0"/>
              <a:t>10-06-2021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C1779-342F-4A17-8138-0205BE9CD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5FDD6-05F0-4DCF-85F9-DCDC4587D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D10F-52C4-48BE-BBA3-9CF54DD958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465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091287-DF96-4923-9FFF-E35F61D84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6A86B-83DA-4657-A799-F8CCA5E4E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9C8D7-7D00-460A-87BD-3377C166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4CF6-61F0-41F5-857F-3260DA1E9C73}" type="datetimeFigureOut">
              <a:rPr lang="en-IN" smtClean="0"/>
              <a:t>10-06-2021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48ECE-AFED-41AD-8200-C21143F6F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50E8A-F436-4E36-B2FE-D981E8565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D10F-52C4-48BE-BBA3-9CF54DD958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080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09AF-CC17-4916-9487-DEC2E6470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ABF59-9A46-4962-A7BD-16C4806B6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9A564-505C-420F-9DD7-B54F3C7FE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4CF6-61F0-41F5-857F-3260DA1E9C73}" type="datetimeFigureOut">
              <a:rPr lang="en-IN" smtClean="0"/>
              <a:t>10-06-2021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B1339-07D8-402A-8626-EB3D974D2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DF063-08D8-4D8E-92B5-D8426C12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D10F-52C4-48BE-BBA3-9CF54DD958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887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8FEAE-D90B-4F96-8A2D-5D30525D1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9B092-23C6-4ED3-AAF0-BF787B803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5BD08-5A20-442D-B8CA-6ED293DA7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4CF6-61F0-41F5-857F-3260DA1E9C73}" type="datetimeFigureOut">
              <a:rPr lang="en-IN" smtClean="0"/>
              <a:t>10-06-2021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19A00-D018-4739-AB1D-732A90EF0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F7849-434E-4A57-A84B-6B8EB9862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D10F-52C4-48BE-BBA3-9CF54DD958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071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5965-22F8-4070-9658-A80BE2F7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E8D1C-6A08-48E6-9DBB-A0F951A5E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AA5A3-D4C0-4A60-A494-46C0665FF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425E0-E2C5-4A35-9429-7158B8CC8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4CF6-61F0-41F5-857F-3260DA1E9C73}" type="datetimeFigureOut">
              <a:rPr lang="en-IN" smtClean="0"/>
              <a:t>10-06-2021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C7D0A4-1D87-4236-B189-D144557D1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2D06B-3204-4472-86A5-92CF0767D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D10F-52C4-48BE-BBA3-9CF54DD958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23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1B9E-7C67-4C99-8D54-C9240DFF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D5738-7647-4CE5-BD4C-087314B61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0CF59-CFEC-4A97-943B-181A86CE6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A52DB3-D8C9-4CEC-B584-8994E04CF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F8EE88-E1FD-446E-A95B-CCD96E6EA3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86D958-83D5-4B3C-9828-8AAC2E4E5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4CF6-61F0-41F5-857F-3260DA1E9C73}" type="datetimeFigureOut">
              <a:rPr lang="en-IN" smtClean="0"/>
              <a:t>10-06-2021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071B23-26C8-4A84-B4AB-10FCCA966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BE625B-57F2-44AD-92AA-65DFE2F1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D10F-52C4-48BE-BBA3-9CF54DD958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668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EC24-ECD4-4D12-9731-442F542D9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E38F49-752A-4290-A56B-8835FC5C9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4CF6-61F0-41F5-857F-3260DA1E9C73}" type="datetimeFigureOut">
              <a:rPr lang="en-IN" smtClean="0"/>
              <a:t>10-06-2021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03E586-138F-4C06-9DEA-AC390646C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60B4E-3C21-4601-A7CF-97A7C3AF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D10F-52C4-48BE-BBA3-9CF54DD958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8781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218617-B84D-43D3-8D8E-FB83B1E4E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4CF6-61F0-41F5-857F-3260DA1E9C73}" type="datetimeFigureOut">
              <a:rPr lang="en-IN" smtClean="0"/>
              <a:t>10-06-2021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C8AADF-B16E-453A-A50D-68161ADA1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18684-4937-4AEB-A669-68DDA46C0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D10F-52C4-48BE-BBA3-9CF54DD958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700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C11B7-C11C-4B54-B0B7-1C1DBF288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5ABB-36CB-4851-9EB5-66076A900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356614-692C-41AD-9CD4-D8011A1B7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0E33A-BCAA-4A88-83AE-6AA78B302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4CF6-61F0-41F5-857F-3260DA1E9C73}" type="datetimeFigureOut">
              <a:rPr lang="en-IN" smtClean="0"/>
              <a:t>10-06-2021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5B332-C700-4D68-84C6-205584347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F138B-3BCE-4402-B84D-A76C99F8A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D10F-52C4-48BE-BBA3-9CF54DD958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840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DEA3-FDA5-489F-A189-FF66A3A90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E1AC93-6612-4B12-9FE5-7D89735BD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DD07E7-F222-41DB-9322-55901C576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44858-F112-425A-A958-C3947B87C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4CF6-61F0-41F5-857F-3260DA1E9C73}" type="datetimeFigureOut">
              <a:rPr lang="en-IN" smtClean="0"/>
              <a:t>10-06-2021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60DBB-104A-4A55-AE0E-DAB20D9DF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823123-25A1-483E-A119-FD8FF745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D10F-52C4-48BE-BBA3-9CF54DD958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453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1AE541-83FF-4446-9A9D-7717E409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DE940-0EF7-420C-8795-033BF46C5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F8332-E6C3-4816-B185-1D22D33B8F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D4CF6-61F0-41F5-857F-3260DA1E9C73}" type="datetimeFigureOut">
              <a:rPr lang="en-IN" smtClean="0"/>
              <a:t>10-06-2021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DD58A-1AD6-414A-9875-40656ECF0C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0662B-9873-40C5-BE01-0765A3193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5D10F-52C4-48BE-BBA3-9CF54DD958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794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slide" Target="slide11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slide" Target="slide11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slide" Target="slide5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slide" Target="slide5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slide" Target="slide5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0.png"/><Relationship Id="rId4" Type="http://schemas.openxmlformats.org/officeDocument/2006/relationships/image" Target="../media/image2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47.svg"/><Relationship Id="rId5" Type="http://schemas.openxmlformats.org/officeDocument/2006/relationships/image" Target="../media/image9.png"/><Relationship Id="rId10" Type="http://schemas.openxmlformats.org/officeDocument/2006/relationships/image" Target="../media/image46.png"/><Relationship Id="rId4" Type="http://schemas.openxmlformats.org/officeDocument/2006/relationships/image" Target="../media/image7.png"/><Relationship Id="rId9" Type="http://schemas.openxmlformats.org/officeDocument/2006/relationships/image" Target="../media/image4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5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.png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0.png"/></Relationships>
</file>

<file path=ppt/slides/_rels/slide5.xml.rels><?xml version="1.0" encoding="UTF-8" standalone="yes"?>
<Relationships xmlns="http://schemas.openxmlformats.org/package/2006/relationships"><Relationship Id="rId39" Type="http://schemas.openxmlformats.org/officeDocument/2006/relationships/image" Target="../media/image11.png"/><Relationship Id="rId3" Type="http://schemas.openxmlformats.org/officeDocument/2006/relationships/image" Target="../media/image12.png"/><Relationship Id="rId34" Type="http://schemas.openxmlformats.org/officeDocument/2006/relationships/image" Target="../media/image10.png"/><Relationship Id="rId7" Type="http://schemas.openxmlformats.org/officeDocument/2006/relationships/image" Target="../media/image7.png"/><Relationship Id="rId33" Type="http://schemas.openxmlformats.org/officeDocument/2006/relationships/slide" Target="slide23.xml"/><Relationship Id="rId38" Type="http://schemas.openxmlformats.org/officeDocument/2006/relationships/slide" Target="slide6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32" Type="http://schemas.openxmlformats.org/officeDocument/2006/relationships/image" Target="../media/image10.png"/><Relationship Id="rId40" Type="http://schemas.openxmlformats.org/officeDocument/2006/relationships/image" Target="../media/image1.png"/><Relationship Id="rId5" Type="http://schemas.openxmlformats.org/officeDocument/2006/relationships/slide" Target="slide32.xml"/><Relationship Id="rId28" Type="http://schemas.openxmlformats.org/officeDocument/2006/relationships/slide" Target="slide160.xml"/><Relationship Id="rId36" Type="http://schemas.openxmlformats.org/officeDocument/2006/relationships/image" Target="../media/image8.png"/><Relationship Id="rId31" Type="http://schemas.openxmlformats.org/officeDocument/2006/relationships/image" Target="../media/image9.png"/><Relationship Id="rId27" Type="http://schemas.openxmlformats.org/officeDocument/2006/relationships/image" Target="../media/image7.png"/><Relationship Id="rId30" Type="http://schemas.openxmlformats.org/officeDocument/2006/relationships/slide" Target="slide260.xml"/><Relationship Id="rId35" Type="http://schemas.openxmlformats.org/officeDocument/2006/relationships/slide" Target="slide4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slide" Target="slide11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0531CF1-F2B3-4EE9-9F42-505CFBD4066F}"/>
              </a:ext>
            </a:extLst>
          </p:cNvPr>
          <p:cNvSpPr/>
          <p:nvPr/>
        </p:nvSpPr>
        <p:spPr>
          <a:xfrm rot="10800000">
            <a:off x="1889807" y="2280017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5969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DC365D7-ADC6-46CC-B557-2E53E8E92C31}"/>
              </a:ext>
            </a:extLst>
          </p:cNvPr>
          <p:cNvGrpSpPr/>
          <p:nvPr/>
        </p:nvGrpSpPr>
        <p:grpSpPr>
          <a:xfrm>
            <a:off x="-10221086" y="-1160864"/>
            <a:ext cx="12238082" cy="8858256"/>
            <a:chOff x="-8951757" y="-1160864"/>
            <a:chExt cx="12238082" cy="885825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E3A3A3E-C0D9-46DD-BBD1-BF5B6264F45D}"/>
                </a:ext>
              </a:extLst>
            </p:cNvPr>
            <p:cNvSpPr/>
            <p:nvPr/>
          </p:nvSpPr>
          <p:spPr>
            <a:xfrm>
              <a:off x="-8951757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7A21357E-D84B-423C-999E-20393A0A784E}"/>
                </a:ext>
              </a:extLst>
            </p:cNvPr>
            <p:cNvSpPr/>
            <p:nvPr/>
          </p:nvSpPr>
          <p:spPr>
            <a:xfrm>
              <a:off x="2719137" y="2264871"/>
              <a:ext cx="521106" cy="2360918"/>
            </a:xfrm>
            <a:prstGeom prst="roundRect">
              <a:avLst>
                <a:gd name="adj" fmla="val 13542"/>
              </a:avLst>
            </a:prstGeom>
            <a:solidFill>
              <a:srgbClr val="FC3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B40E12B-C3E6-4F1E-AC08-E1528BD1A8C5}"/>
                </a:ext>
              </a:extLst>
            </p:cNvPr>
            <p:cNvSpPr txBox="1"/>
            <p:nvPr/>
          </p:nvSpPr>
          <p:spPr>
            <a:xfrm rot="16200000">
              <a:off x="1844256" y="3191293"/>
              <a:ext cx="23609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-10676432" y="-1160864"/>
            <a:ext cx="12180190" cy="8858256"/>
            <a:chOff x="-8953821" y="-1160864"/>
            <a:chExt cx="12239191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29753" y="3170171"/>
              <a:ext cx="2360918" cy="55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E8A45AF-27E0-4EED-967F-6E5C42F67EFF}"/>
              </a:ext>
            </a:extLst>
          </p:cNvPr>
          <p:cNvGrpSpPr/>
          <p:nvPr/>
        </p:nvGrpSpPr>
        <p:grpSpPr>
          <a:xfrm>
            <a:off x="-11097728" y="-1160864"/>
            <a:ext cx="12133226" cy="8858256"/>
            <a:chOff x="-8953821" y="-1160864"/>
            <a:chExt cx="12237176" cy="885825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83E80AF-E4FD-4B39-AF5D-C378F0D15438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3844758-9F7D-4C5B-9A71-D6C43F2B1B72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8C51A93-38CA-4A60-9D43-53EA7BAD3B64}"/>
                </a:ext>
              </a:extLst>
            </p:cNvPr>
            <p:cNvSpPr txBox="1"/>
            <p:nvPr/>
          </p:nvSpPr>
          <p:spPr>
            <a:xfrm rot="16200000">
              <a:off x="1825682" y="3166300"/>
              <a:ext cx="2360918" cy="554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Attributes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188C772-8045-4A8B-9F9D-BFF9F7C903E6}"/>
              </a:ext>
            </a:extLst>
          </p:cNvPr>
          <p:cNvGrpSpPr/>
          <p:nvPr/>
        </p:nvGrpSpPr>
        <p:grpSpPr>
          <a:xfrm>
            <a:off x="-11598827" y="-1160864"/>
            <a:ext cx="12065892" cy="8858256"/>
            <a:chOff x="-8951757" y="-1160864"/>
            <a:chExt cx="12239568" cy="885825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BCBA005-572E-40C5-BE53-4BBDF74F1FC4}"/>
                </a:ext>
              </a:extLst>
            </p:cNvPr>
            <p:cNvSpPr/>
            <p:nvPr/>
          </p:nvSpPr>
          <p:spPr>
            <a:xfrm>
              <a:off x="-8951757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40EBC8C-8812-4BE9-AAB3-BFE4A080A029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28BD97B-BF32-47D8-9A69-BFEFD3805858}"/>
                </a:ext>
              </a:extLst>
            </p:cNvPr>
            <p:cNvSpPr txBox="1"/>
            <p:nvPr/>
          </p:nvSpPr>
          <p:spPr>
            <a:xfrm rot="16200000">
              <a:off x="1826488" y="3164466"/>
              <a:ext cx="2360918" cy="561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Analysis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8E5DE01-E057-4BEA-A425-822A176A86B4}"/>
              </a:ext>
            </a:extLst>
          </p:cNvPr>
          <p:cNvSpPr txBox="1"/>
          <p:nvPr/>
        </p:nvSpPr>
        <p:spPr>
          <a:xfrm>
            <a:off x="2233502" y="1172239"/>
            <a:ext cx="1024708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solidFill>
                  <a:srgbClr val="0070C0"/>
                </a:solidFill>
                <a:latin typeface="Tw Cen MT" panose="020B0602020104020603" pitchFamily="34" charset="0"/>
              </a:rPr>
              <a:t>facebook</a:t>
            </a:r>
            <a:r>
              <a:rPr lang="en-US" sz="6600" dirty="0">
                <a:solidFill>
                  <a:srgbClr val="0070C0"/>
                </a:solidFill>
                <a:latin typeface="Tw Cen MT" panose="020B0602020104020603" pitchFamily="34" charset="0"/>
              </a:rPr>
              <a:t> EDA </a:t>
            </a:r>
          </a:p>
          <a:p>
            <a:pPr algn="ctr"/>
            <a:r>
              <a:rPr lang="en-US" sz="6600" dirty="0">
                <a:solidFill>
                  <a:srgbClr val="0070C0"/>
                </a:solidFill>
                <a:latin typeface="Tw Cen MT" panose="020B0602020104020603" pitchFamily="34" charset="0"/>
              </a:rPr>
              <a:t>PROJECT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0902B5-C2C0-4E5A-95B9-9F083BB1C930}"/>
              </a:ext>
            </a:extLst>
          </p:cNvPr>
          <p:cNvSpPr txBox="1"/>
          <p:nvPr/>
        </p:nvSpPr>
        <p:spPr>
          <a:xfrm>
            <a:off x="3990307" y="4633362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Submitted By VINOD RAWAT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C83D7-0EF9-4681-874A-755AF85C1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9788" y="3077688"/>
            <a:ext cx="1176580" cy="646331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dist="50800" dir="5400000" algn="ctr" rotWithShape="0">
              <a:srgbClr val="000000">
                <a:alpha val="0"/>
              </a:srgbClr>
            </a:outerShdw>
          </a:effectLst>
          <a:scene3d>
            <a:camera prst="orthographicFront"/>
            <a:lightRig rig="threePt" dir="t"/>
          </a:scene3d>
          <a:sp3d prstMaterial="dkEdge"/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14494CA-D582-4220-AA55-F8C3D33BF8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86458" y="4053138"/>
            <a:ext cx="1432151" cy="277093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A968B82-735F-4AB9-9562-94286B8BFCCB}"/>
              </a:ext>
            </a:extLst>
          </p:cNvPr>
          <p:cNvGrpSpPr/>
          <p:nvPr/>
        </p:nvGrpSpPr>
        <p:grpSpPr>
          <a:xfrm rot="1758132">
            <a:off x="4046641" y="4775542"/>
            <a:ext cx="414388" cy="395959"/>
            <a:chOff x="2191671" y="3790700"/>
            <a:chExt cx="904875" cy="8001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8F83143-15EE-442A-9493-7DA74B6EB54F}"/>
                </a:ext>
              </a:extLst>
            </p:cNvPr>
            <p:cNvSpPr/>
            <p:nvPr/>
          </p:nvSpPr>
          <p:spPr>
            <a:xfrm>
              <a:off x="2191671" y="3790700"/>
              <a:ext cx="904875" cy="800100"/>
            </a:xfrm>
            <a:custGeom>
              <a:avLst/>
              <a:gdLst>
                <a:gd name="connsiteX0" fmla="*/ 793807 w 904875"/>
                <a:gd name="connsiteY0" fmla="*/ 94576 h 800100"/>
                <a:gd name="connsiteX1" fmla="*/ 212305 w 904875"/>
                <a:gd name="connsiteY1" fmla="*/ 1708 h 800100"/>
                <a:gd name="connsiteX2" fmla="*/ 58858 w 904875"/>
                <a:gd name="connsiteY2" fmla="*/ 112864 h 800100"/>
                <a:gd name="connsiteX3" fmla="*/ 1708 w 904875"/>
                <a:gd name="connsiteY3" fmla="*/ 470623 h 800100"/>
                <a:gd name="connsiteX4" fmla="*/ 112864 w 904875"/>
                <a:gd name="connsiteY4" fmla="*/ 624071 h 800100"/>
                <a:gd name="connsiteX5" fmla="*/ 317938 w 904875"/>
                <a:gd name="connsiteY5" fmla="*/ 656837 h 800100"/>
                <a:gd name="connsiteX6" fmla="*/ 359657 w 904875"/>
                <a:gd name="connsiteY6" fmla="*/ 778662 h 800100"/>
                <a:gd name="connsiteX7" fmla="*/ 428237 w 904875"/>
                <a:gd name="connsiteY7" fmla="*/ 788282 h 800100"/>
                <a:gd name="connsiteX8" fmla="*/ 499770 w 904875"/>
                <a:gd name="connsiteY8" fmla="*/ 685888 h 800100"/>
                <a:gd name="connsiteX9" fmla="*/ 694366 w 904875"/>
                <a:gd name="connsiteY9" fmla="*/ 716940 h 800100"/>
                <a:gd name="connsiteX10" fmla="*/ 847813 w 904875"/>
                <a:gd name="connsiteY10" fmla="*/ 605783 h 800100"/>
                <a:gd name="connsiteX11" fmla="*/ 904963 w 904875"/>
                <a:gd name="connsiteY11" fmla="*/ 248024 h 800100"/>
                <a:gd name="connsiteX12" fmla="*/ 793807 w 904875"/>
                <a:gd name="connsiteY12" fmla="*/ 94576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4875" h="800100">
                  <a:moveTo>
                    <a:pt x="793807" y="94576"/>
                  </a:moveTo>
                  <a:lnTo>
                    <a:pt x="212305" y="1708"/>
                  </a:lnTo>
                  <a:cubicBezTo>
                    <a:pt x="139249" y="-10008"/>
                    <a:pt x="70573" y="39808"/>
                    <a:pt x="58858" y="112864"/>
                  </a:cubicBezTo>
                  <a:lnTo>
                    <a:pt x="1708" y="470623"/>
                  </a:lnTo>
                  <a:cubicBezTo>
                    <a:pt x="-10008" y="543680"/>
                    <a:pt x="39808" y="612355"/>
                    <a:pt x="112864" y="624071"/>
                  </a:cubicBezTo>
                  <a:lnTo>
                    <a:pt x="317938" y="656837"/>
                  </a:lnTo>
                  <a:lnTo>
                    <a:pt x="359657" y="778662"/>
                  </a:lnTo>
                  <a:cubicBezTo>
                    <a:pt x="369944" y="808761"/>
                    <a:pt x="410044" y="814381"/>
                    <a:pt x="428237" y="788282"/>
                  </a:cubicBezTo>
                  <a:lnTo>
                    <a:pt x="499770" y="685888"/>
                  </a:lnTo>
                  <a:lnTo>
                    <a:pt x="694366" y="716940"/>
                  </a:lnTo>
                  <a:cubicBezTo>
                    <a:pt x="767422" y="728560"/>
                    <a:pt x="836098" y="678840"/>
                    <a:pt x="847813" y="605783"/>
                  </a:cubicBezTo>
                  <a:lnTo>
                    <a:pt x="904963" y="248024"/>
                  </a:lnTo>
                  <a:cubicBezTo>
                    <a:pt x="916584" y="174967"/>
                    <a:pt x="866863" y="106292"/>
                    <a:pt x="793807" y="94576"/>
                  </a:cubicBezTo>
                  <a:close/>
                </a:path>
              </a:pathLst>
            </a:custGeom>
            <a:solidFill>
              <a:srgbClr val="F15268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D4EF97E-ABAC-4ABD-8CCC-8DD1F21C4FD4}"/>
                </a:ext>
              </a:extLst>
            </p:cNvPr>
            <p:cNvSpPr/>
            <p:nvPr/>
          </p:nvSpPr>
          <p:spPr>
            <a:xfrm>
              <a:off x="2475277" y="3994502"/>
              <a:ext cx="361950" cy="314325"/>
            </a:xfrm>
            <a:custGeom>
              <a:avLst/>
              <a:gdLst>
                <a:gd name="connsiteX0" fmla="*/ 365802 w 361950"/>
                <a:gd name="connsiteY0" fmla="*/ 143853 h 314325"/>
                <a:gd name="connsiteX1" fmla="*/ 287506 w 361950"/>
                <a:gd name="connsiteY1" fmla="*/ 30791 h 314325"/>
                <a:gd name="connsiteX2" fmla="*/ 191113 w 361950"/>
                <a:gd name="connsiteY2" fmla="*/ 70796 h 314325"/>
                <a:gd name="connsiteX3" fmla="*/ 113103 w 361950"/>
                <a:gd name="connsiteY3" fmla="*/ 1550 h 314325"/>
                <a:gd name="connsiteX4" fmla="*/ 5376 w 361950"/>
                <a:gd name="connsiteY4" fmla="*/ 144615 h 314325"/>
                <a:gd name="connsiteX5" fmla="*/ 148346 w 361950"/>
                <a:gd name="connsiteY5" fmla="*/ 322066 h 314325"/>
                <a:gd name="connsiteX6" fmla="*/ 149584 w 361950"/>
                <a:gd name="connsiteY6" fmla="*/ 322256 h 314325"/>
                <a:gd name="connsiteX7" fmla="*/ 340846 w 361950"/>
                <a:gd name="connsiteY7" fmla="*/ 207290 h 314325"/>
                <a:gd name="connsiteX8" fmla="*/ 365802 w 361950"/>
                <a:gd name="connsiteY8" fmla="*/ 143853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314325">
                  <a:moveTo>
                    <a:pt x="365802" y="143853"/>
                  </a:moveTo>
                  <a:cubicBezTo>
                    <a:pt x="372469" y="92609"/>
                    <a:pt x="349323" y="41174"/>
                    <a:pt x="287506" y="30791"/>
                  </a:cubicBezTo>
                  <a:cubicBezTo>
                    <a:pt x="249120" y="24314"/>
                    <a:pt x="212354" y="41078"/>
                    <a:pt x="191113" y="70796"/>
                  </a:cubicBezTo>
                  <a:cubicBezTo>
                    <a:pt x="180731" y="35840"/>
                    <a:pt x="151489" y="7931"/>
                    <a:pt x="113103" y="1550"/>
                  </a:cubicBezTo>
                  <a:cubicBezTo>
                    <a:pt x="28426" y="-12643"/>
                    <a:pt x="-16151" y="73463"/>
                    <a:pt x="5376" y="144615"/>
                  </a:cubicBezTo>
                  <a:cubicBezTo>
                    <a:pt x="28140" y="219863"/>
                    <a:pt x="82528" y="280727"/>
                    <a:pt x="148346" y="322066"/>
                  </a:cubicBezTo>
                  <a:lnTo>
                    <a:pt x="149584" y="322256"/>
                  </a:lnTo>
                  <a:cubicBezTo>
                    <a:pt x="220926" y="305683"/>
                    <a:pt x="297222" y="268059"/>
                    <a:pt x="340846" y="207290"/>
                  </a:cubicBezTo>
                  <a:cubicBezTo>
                    <a:pt x="354276" y="188430"/>
                    <a:pt x="362849" y="166142"/>
                    <a:pt x="365802" y="143853"/>
                  </a:cubicBezTo>
                  <a:close/>
                </a:path>
              </a:pathLst>
            </a:custGeom>
            <a:solidFill>
              <a:srgbClr val="F4F5F5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BD7E26F-FE28-42F0-9176-7B91CA682D3D}"/>
              </a:ext>
            </a:extLst>
          </p:cNvPr>
          <p:cNvGrpSpPr/>
          <p:nvPr/>
        </p:nvGrpSpPr>
        <p:grpSpPr>
          <a:xfrm>
            <a:off x="4172640" y="4219628"/>
            <a:ext cx="487477" cy="363292"/>
            <a:chOff x="1492752" y="5127283"/>
            <a:chExt cx="942975" cy="828675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3DF1374-5D52-4F6A-99AA-7C9FDA9F14A6}"/>
                </a:ext>
              </a:extLst>
            </p:cNvPr>
            <p:cNvSpPr/>
            <p:nvPr/>
          </p:nvSpPr>
          <p:spPr>
            <a:xfrm>
              <a:off x="1492752" y="5127283"/>
              <a:ext cx="942975" cy="828675"/>
            </a:xfrm>
            <a:custGeom>
              <a:avLst/>
              <a:gdLst>
                <a:gd name="connsiteX0" fmla="*/ 628766 w 942975"/>
                <a:gd name="connsiteY0" fmla="*/ 9928 h 828675"/>
                <a:gd name="connsiteX1" fmla="*/ 83460 w 942975"/>
                <a:gd name="connsiteY1" fmla="*/ 232147 h 828675"/>
                <a:gd name="connsiteX2" fmla="*/ 9927 w 942975"/>
                <a:gd name="connsiteY2" fmla="*/ 406740 h 828675"/>
                <a:gd name="connsiteX3" fmla="*/ 146611 w 942975"/>
                <a:gd name="connsiteY3" fmla="*/ 742211 h 828675"/>
                <a:gd name="connsiteX4" fmla="*/ 321204 w 942975"/>
                <a:gd name="connsiteY4" fmla="*/ 815744 h 828675"/>
                <a:gd name="connsiteX5" fmla="*/ 513514 w 942975"/>
                <a:gd name="connsiteY5" fmla="*/ 737353 h 828675"/>
                <a:gd name="connsiteX6" fmla="*/ 612383 w 942975"/>
                <a:gd name="connsiteY6" fmla="*/ 819839 h 828675"/>
                <a:gd name="connsiteX7" fmla="*/ 676010 w 942975"/>
                <a:gd name="connsiteY7" fmla="*/ 792503 h 828675"/>
                <a:gd name="connsiteX8" fmla="*/ 684107 w 942975"/>
                <a:gd name="connsiteY8" fmla="*/ 667820 h 828675"/>
                <a:gd name="connsiteX9" fmla="*/ 866606 w 942975"/>
                <a:gd name="connsiteY9" fmla="*/ 593430 h 828675"/>
                <a:gd name="connsiteX10" fmla="*/ 940139 w 942975"/>
                <a:gd name="connsiteY10" fmla="*/ 418837 h 828675"/>
                <a:gd name="connsiteX11" fmla="*/ 803455 w 942975"/>
                <a:gd name="connsiteY11" fmla="*/ 83366 h 828675"/>
                <a:gd name="connsiteX12" fmla="*/ 628766 w 942975"/>
                <a:gd name="connsiteY12" fmla="*/ 9928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2975" h="828675">
                  <a:moveTo>
                    <a:pt x="628766" y="9928"/>
                  </a:moveTo>
                  <a:lnTo>
                    <a:pt x="83460" y="232147"/>
                  </a:lnTo>
                  <a:cubicBezTo>
                    <a:pt x="14975" y="260055"/>
                    <a:pt x="-17981" y="338255"/>
                    <a:pt x="9927" y="406740"/>
                  </a:cubicBezTo>
                  <a:lnTo>
                    <a:pt x="146611" y="742211"/>
                  </a:lnTo>
                  <a:cubicBezTo>
                    <a:pt x="174519" y="810695"/>
                    <a:pt x="252719" y="843652"/>
                    <a:pt x="321204" y="815744"/>
                  </a:cubicBezTo>
                  <a:lnTo>
                    <a:pt x="513514" y="737353"/>
                  </a:lnTo>
                  <a:lnTo>
                    <a:pt x="612383" y="819839"/>
                  </a:lnTo>
                  <a:cubicBezTo>
                    <a:pt x="636767" y="840223"/>
                    <a:pt x="673915" y="824221"/>
                    <a:pt x="676010" y="792503"/>
                  </a:cubicBezTo>
                  <a:lnTo>
                    <a:pt x="684107" y="667820"/>
                  </a:lnTo>
                  <a:lnTo>
                    <a:pt x="866606" y="593430"/>
                  </a:lnTo>
                  <a:cubicBezTo>
                    <a:pt x="935090" y="565522"/>
                    <a:pt x="968047" y="487321"/>
                    <a:pt x="940139" y="418837"/>
                  </a:cubicBezTo>
                  <a:lnTo>
                    <a:pt x="803455" y="83366"/>
                  </a:lnTo>
                  <a:cubicBezTo>
                    <a:pt x="775547" y="14977"/>
                    <a:pt x="697346" y="-17980"/>
                    <a:pt x="628766" y="9928"/>
                  </a:cubicBezTo>
                  <a:close/>
                </a:path>
              </a:pathLst>
            </a:custGeom>
            <a:solidFill>
              <a:srgbClr val="F15268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1F4C2D3-8F3B-423E-A286-5522FE9F287B}"/>
                </a:ext>
              </a:extLst>
            </p:cNvPr>
            <p:cNvSpPr/>
            <p:nvPr/>
          </p:nvSpPr>
          <p:spPr>
            <a:xfrm>
              <a:off x="1779694" y="5364712"/>
              <a:ext cx="352425" cy="323850"/>
            </a:xfrm>
            <a:custGeom>
              <a:avLst/>
              <a:gdLst>
                <a:gd name="connsiteX0" fmla="*/ 349635 w 352425"/>
                <a:gd name="connsiteY0" fmla="*/ 63774 h 323850"/>
                <a:gd name="connsiteX1" fmla="*/ 224000 w 352425"/>
                <a:gd name="connsiteY1" fmla="*/ 7767 h 323850"/>
                <a:gd name="connsiteX2" fmla="*/ 162373 w 352425"/>
                <a:gd name="connsiteY2" fmla="*/ 91968 h 323850"/>
                <a:gd name="connsiteX3" fmla="*/ 59694 w 352425"/>
                <a:gd name="connsiteY3" fmla="*/ 73204 h 323850"/>
                <a:gd name="connsiteX4" fmla="*/ 41787 w 352425"/>
                <a:gd name="connsiteY4" fmla="*/ 251417 h 323850"/>
                <a:gd name="connsiteX5" fmla="*/ 256004 w 352425"/>
                <a:gd name="connsiteY5" fmla="*/ 329046 h 323850"/>
                <a:gd name="connsiteX6" fmla="*/ 257242 w 352425"/>
                <a:gd name="connsiteY6" fmla="*/ 328569 h 323850"/>
                <a:gd name="connsiteX7" fmla="*/ 361065 w 352425"/>
                <a:gd name="connsiteY7" fmla="*/ 131116 h 323850"/>
                <a:gd name="connsiteX8" fmla="*/ 349635 w 352425"/>
                <a:gd name="connsiteY8" fmla="*/ 63774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2425" h="323850">
                  <a:moveTo>
                    <a:pt x="349635" y="63774"/>
                  </a:moveTo>
                  <a:cubicBezTo>
                    <a:pt x="328775" y="16435"/>
                    <a:pt x="282293" y="-15474"/>
                    <a:pt x="224000" y="7767"/>
                  </a:cubicBezTo>
                  <a:cubicBezTo>
                    <a:pt x="187900" y="22150"/>
                    <a:pt x="165040" y="55583"/>
                    <a:pt x="162373" y="91968"/>
                  </a:cubicBezTo>
                  <a:cubicBezTo>
                    <a:pt x="135417" y="67489"/>
                    <a:pt x="95889" y="58821"/>
                    <a:pt x="59694" y="73204"/>
                  </a:cubicBezTo>
                  <a:cubicBezTo>
                    <a:pt x="-20031" y="104922"/>
                    <a:pt x="-13554" y="201696"/>
                    <a:pt x="41787" y="251417"/>
                  </a:cubicBezTo>
                  <a:cubicBezTo>
                    <a:pt x="100270" y="303995"/>
                    <a:pt x="178375" y="327807"/>
                    <a:pt x="256004" y="329046"/>
                  </a:cubicBezTo>
                  <a:lnTo>
                    <a:pt x="257242" y="328569"/>
                  </a:lnTo>
                  <a:cubicBezTo>
                    <a:pt x="309630" y="277325"/>
                    <a:pt x="355350" y="205697"/>
                    <a:pt x="361065" y="131116"/>
                  </a:cubicBezTo>
                  <a:cubicBezTo>
                    <a:pt x="362970" y="107875"/>
                    <a:pt x="358683" y="84348"/>
                    <a:pt x="349635" y="63774"/>
                  </a:cubicBezTo>
                  <a:close/>
                </a:path>
              </a:pathLst>
            </a:custGeom>
            <a:solidFill>
              <a:srgbClr val="F4F5F5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C67AA75-20CB-43A0-AE9F-1BAA29D8828A}"/>
              </a:ext>
            </a:extLst>
          </p:cNvPr>
          <p:cNvGrpSpPr/>
          <p:nvPr/>
        </p:nvGrpSpPr>
        <p:grpSpPr>
          <a:xfrm rot="2917994">
            <a:off x="4253315" y="5319609"/>
            <a:ext cx="363292" cy="379149"/>
            <a:chOff x="1644063" y="6099154"/>
            <a:chExt cx="828675" cy="73342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FB62CFE-223E-4D51-BE5C-140613F18670}"/>
                </a:ext>
              </a:extLst>
            </p:cNvPr>
            <p:cNvSpPr/>
            <p:nvPr/>
          </p:nvSpPr>
          <p:spPr>
            <a:xfrm>
              <a:off x="1644063" y="6099154"/>
              <a:ext cx="828675" cy="733425"/>
            </a:xfrm>
            <a:custGeom>
              <a:avLst/>
              <a:gdLst>
                <a:gd name="connsiteX0" fmla="*/ 730581 w 828675"/>
                <a:gd name="connsiteY0" fmla="*/ 81167 h 733425"/>
                <a:gd name="connsiteX1" fmla="*/ 191371 w 828675"/>
                <a:gd name="connsiteY1" fmla="*/ 1347 h 733425"/>
                <a:gd name="connsiteX2" fmla="*/ 50496 w 828675"/>
                <a:gd name="connsiteY2" fmla="*/ 105836 h 733425"/>
                <a:gd name="connsiteX3" fmla="*/ 1347 w 828675"/>
                <a:gd name="connsiteY3" fmla="*/ 437497 h 733425"/>
                <a:gd name="connsiteX4" fmla="*/ 105836 w 828675"/>
                <a:gd name="connsiteY4" fmla="*/ 578372 h 733425"/>
                <a:gd name="connsiteX5" fmla="*/ 296051 w 828675"/>
                <a:gd name="connsiteY5" fmla="*/ 606566 h 733425"/>
                <a:gd name="connsiteX6" fmla="*/ 335960 w 828675"/>
                <a:gd name="connsiteY6" fmla="*/ 718865 h 733425"/>
                <a:gd name="connsiteX7" fmla="*/ 399492 w 828675"/>
                <a:gd name="connsiteY7" fmla="*/ 727057 h 733425"/>
                <a:gd name="connsiteX8" fmla="*/ 464643 w 828675"/>
                <a:gd name="connsiteY8" fmla="*/ 631521 h 733425"/>
                <a:gd name="connsiteX9" fmla="*/ 645047 w 828675"/>
                <a:gd name="connsiteY9" fmla="*/ 658286 h 733425"/>
                <a:gd name="connsiteX10" fmla="*/ 785921 w 828675"/>
                <a:gd name="connsiteY10" fmla="*/ 553797 h 733425"/>
                <a:gd name="connsiteX11" fmla="*/ 835070 w 828675"/>
                <a:gd name="connsiteY11" fmla="*/ 222137 h 733425"/>
                <a:gd name="connsiteX12" fmla="*/ 730581 w 828675"/>
                <a:gd name="connsiteY12" fmla="*/ 81167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8675" h="733425">
                  <a:moveTo>
                    <a:pt x="730581" y="81167"/>
                  </a:moveTo>
                  <a:lnTo>
                    <a:pt x="191371" y="1347"/>
                  </a:lnTo>
                  <a:cubicBezTo>
                    <a:pt x="123648" y="-8654"/>
                    <a:pt x="60593" y="38114"/>
                    <a:pt x="50496" y="105836"/>
                  </a:cubicBezTo>
                  <a:lnTo>
                    <a:pt x="1347" y="437497"/>
                  </a:lnTo>
                  <a:cubicBezTo>
                    <a:pt x="-8654" y="505220"/>
                    <a:pt x="38114" y="568275"/>
                    <a:pt x="105836" y="578372"/>
                  </a:cubicBezTo>
                  <a:lnTo>
                    <a:pt x="296051" y="606566"/>
                  </a:lnTo>
                  <a:lnTo>
                    <a:pt x="335960" y="718865"/>
                  </a:lnTo>
                  <a:cubicBezTo>
                    <a:pt x="345771" y="746583"/>
                    <a:pt x="382919" y="751346"/>
                    <a:pt x="399492" y="727057"/>
                  </a:cubicBezTo>
                  <a:lnTo>
                    <a:pt x="464643" y="631521"/>
                  </a:lnTo>
                  <a:lnTo>
                    <a:pt x="645047" y="658286"/>
                  </a:lnTo>
                  <a:cubicBezTo>
                    <a:pt x="712769" y="668288"/>
                    <a:pt x="775825" y="621520"/>
                    <a:pt x="785921" y="553797"/>
                  </a:cubicBezTo>
                  <a:lnTo>
                    <a:pt x="835070" y="222137"/>
                  </a:lnTo>
                  <a:cubicBezTo>
                    <a:pt x="845167" y="154223"/>
                    <a:pt x="798304" y="91168"/>
                    <a:pt x="730581" y="81167"/>
                  </a:cubicBezTo>
                  <a:close/>
                </a:path>
              </a:pathLst>
            </a:custGeom>
            <a:solidFill>
              <a:srgbClr val="F9F9F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1A886D3-000C-487E-980A-C45476506A99}"/>
                </a:ext>
              </a:extLst>
            </p:cNvPr>
            <p:cNvSpPr/>
            <p:nvPr/>
          </p:nvSpPr>
          <p:spPr>
            <a:xfrm>
              <a:off x="1802950" y="6169087"/>
              <a:ext cx="514350" cy="514350"/>
            </a:xfrm>
            <a:custGeom>
              <a:avLst/>
              <a:gdLst>
                <a:gd name="connsiteX0" fmla="*/ 484072 w 514350"/>
                <a:gd name="connsiteY0" fmla="*/ 224981 h 514350"/>
                <a:gd name="connsiteX1" fmla="*/ 293201 w 514350"/>
                <a:gd name="connsiteY1" fmla="*/ 484072 h 514350"/>
                <a:gd name="connsiteX2" fmla="*/ 34110 w 514350"/>
                <a:gd name="connsiteY2" fmla="*/ 293201 h 514350"/>
                <a:gd name="connsiteX3" fmla="*/ 224981 w 514350"/>
                <a:gd name="connsiteY3" fmla="*/ 34110 h 514350"/>
                <a:gd name="connsiteX4" fmla="*/ 484072 w 514350"/>
                <a:gd name="connsiteY4" fmla="*/ 224981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0" h="514350">
                  <a:moveTo>
                    <a:pt x="484072" y="224981"/>
                  </a:moveTo>
                  <a:cubicBezTo>
                    <a:pt x="502910" y="349234"/>
                    <a:pt x="417455" y="465233"/>
                    <a:pt x="293201" y="484072"/>
                  </a:cubicBezTo>
                  <a:cubicBezTo>
                    <a:pt x="168948" y="502910"/>
                    <a:pt x="52949" y="417455"/>
                    <a:pt x="34110" y="293201"/>
                  </a:cubicBezTo>
                  <a:cubicBezTo>
                    <a:pt x="15272" y="168947"/>
                    <a:pt x="100727" y="52948"/>
                    <a:pt x="224981" y="34110"/>
                  </a:cubicBezTo>
                  <a:cubicBezTo>
                    <a:pt x="349234" y="15272"/>
                    <a:pt x="465233" y="100727"/>
                    <a:pt x="484072" y="224981"/>
                  </a:cubicBezTo>
                  <a:close/>
                </a:path>
              </a:pathLst>
            </a:custGeom>
            <a:solidFill>
              <a:srgbClr val="F2D46A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B38D9ED-3ECB-4C5D-B22D-D0217CC169BB}"/>
                </a:ext>
              </a:extLst>
            </p:cNvPr>
            <p:cNvSpPr/>
            <p:nvPr/>
          </p:nvSpPr>
          <p:spPr>
            <a:xfrm>
              <a:off x="1931922" y="6306813"/>
              <a:ext cx="57150" cy="66675"/>
            </a:xfrm>
            <a:custGeom>
              <a:avLst/>
              <a:gdLst>
                <a:gd name="connsiteX0" fmla="*/ 8763 w 57150"/>
                <a:gd name="connsiteY0" fmla="*/ 0 h 66675"/>
                <a:gd name="connsiteX1" fmla="*/ 61246 w 57150"/>
                <a:gd name="connsiteY1" fmla="*/ 39815 h 66675"/>
                <a:gd name="connsiteX2" fmla="*/ 0 w 57150"/>
                <a:gd name="connsiteY2" fmla="*/ 6734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66675">
                  <a:moveTo>
                    <a:pt x="8763" y="0"/>
                  </a:moveTo>
                  <a:lnTo>
                    <a:pt x="61246" y="39815"/>
                  </a:lnTo>
                  <a:lnTo>
                    <a:pt x="0" y="67342"/>
                  </a:lnTo>
                </a:path>
              </a:pathLst>
            </a:custGeom>
            <a:noFill/>
            <a:ln w="22337" cap="rnd">
              <a:solidFill>
                <a:srgbClr val="252935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D0726-957A-4C47-B4D0-9E44013B397A}"/>
                </a:ext>
              </a:extLst>
            </p:cNvPr>
            <p:cNvSpPr/>
            <p:nvPr/>
          </p:nvSpPr>
          <p:spPr>
            <a:xfrm>
              <a:off x="2152140" y="6338722"/>
              <a:ext cx="57150" cy="66675"/>
            </a:xfrm>
            <a:custGeom>
              <a:avLst/>
              <a:gdLst>
                <a:gd name="connsiteX0" fmla="*/ 52483 w 57150"/>
                <a:gd name="connsiteY0" fmla="*/ 67342 h 66675"/>
                <a:gd name="connsiteX1" fmla="*/ 0 w 57150"/>
                <a:gd name="connsiteY1" fmla="*/ 27432 h 66675"/>
                <a:gd name="connsiteX2" fmla="*/ 61246 w 57150"/>
                <a:gd name="connsiteY2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66675">
                  <a:moveTo>
                    <a:pt x="52483" y="67342"/>
                  </a:moveTo>
                  <a:lnTo>
                    <a:pt x="0" y="27432"/>
                  </a:lnTo>
                  <a:lnTo>
                    <a:pt x="61246" y="0"/>
                  </a:lnTo>
                </a:path>
              </a:pathLst>
            </a:custGeom>
            <a:noFill/>
            <a:ln w="22337" cap="rnd">
              <a:solidFill>
                <a:srgbClr val="252935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850EFBE-1FE7-482D-B6F3-8ADE765837E7}"/>
                </a:ext>
              </a:extLst>
            </p:cNvPr>
            <p:cNvSpPr/>
            <p:nvPr/>
          </p:nvSpPr>
          <p:spPr>
            <a:xfrm>
              <a:off x="1932208" y="6475709"/>
              <a:ext cx="238125" cy="95250"/>
            </a:xfrm>
            <a:custGeom>
              <a:avLst/>
              <a:gdLst>
                <a:gd name="connsiteX0" fmla="*/ 0 w 238125"/>
                <a:gd name="connsiteY0" fmla="*/ 18556 h 95250"/>
                <a:gd name="connsiteX1" fmla="*/ 112776 w 238125"/>
                <a:gd name="connsiteY1" fmla="*/ 97138 h 95250"/>
                <a:gd name="connsiteX2" fmla="*/ 240697 w 238125"/>
                <a:gd name="connsiteY2" fmla="*/ 46655 h 95250"/>
                <a:gd name="connsiteX3" fmla="*/ 123920 w 238125"/>
                <a:gd name="connsiteY3" fmla="*/ 2078 h 95250"/>
                <a:gd name="connsiteX4" fmla="*/ 0 w 238125"/>
                <a:gd name="connsiteY4" fmla="*/ 185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95250">
                  <a:moveTo>
                    <a:pt x="0" y="18556"/>
                  </a:moveTo>
                  <a:cubicBezTo>
                    <a:pt x="21336" y="60466"/>
                    <a:pt x="62579" y="91232"/>
                    <a:pt x="112776" y="97138"/>
                  </a:cubicBezTo>
                  <a:cubicBezTo>
                    <a:pt x="162973" y="103043"/>
                    <a:pt x="210217" y="82565"/>
                    <a:pt x="240697" y="46655"/>
                  </a:cubicBezTo>
                  <a:cubicBezTo>
                    <a:pt x="216979" y="25224"/>
                    <a:pt x="174117" y="7984"/>
                    <a:pt x="123920" y="2078"/>
                  </a:cubicBezTo>
                  <a:cubicBezTo>
                    <a:pt x="73628" y="-3827"/>
                    <a:pt x="28003" y="3221"/>
                    <a:pt x="0" y="18556"/>
                  </a:cubicBezTo>
                  <a:close/>
                </a:path>
              </a:pathLst>
            </a:custGeom>
            <a:solidFill>
              <a:srgbClr val="DB3A63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2FD3399-06C0-4225-A794-15FAEAE405DD}"/>
                </a:ext>
              </a:extLst>
            </p:cNvPr>
            <p:cNvSpPr/>
            <p:nvPr/>
          </p:nvSpPr>
          <p:spPr>
            <a:xfrm>
              <a:off x="1916368" y="6406254"/>
              <a:ext cx="285750" cy="114300"/>
            </a:xfrm>
            <a:custGeom>
              <a:avLst/>
              <a:gdLst>
                <a:gd name="connsiteX0" fmla="*/ 1647 w 285750"/>
                <a:gd name="connsiteY0" fmla="*/ 0 h 114300"/>
                <a:gd name="connsiteX1" fmla="*/ 980 w 285750"/>
                <a:gd name="connsiteY1" fmla="*/ 5048 h 114300"/>
                <a:gd name="connsiteX2" fmla="*/ 15839 w 285750"/>
                <a:gd name="connsiteY2" fmla="*/ 88011 h 114300"/>
                <a:gd name="connsiteX3" fmla="*/ 139759 w 285750"/>
                <a:gd name="connsiteY3" fmla="*/ 71533 h 114300"/>
                <a:gd name="connsiteX4" fmla="*/ 256536 w 285750"/>
                <a:gd name="connsiteY4" fmla="*/ 116110 h 114300"/>
                <a:gd name="connsiteX5" fmla="*/ 290159 w 285750"/>
                <a:gd name="connsiteY5" fmla="*/ 38862 h 114300"/>
                <a:gd name="connsiteX6" fmla="*/ 1647 w 285750"/>
                <a:gd name="connsiteY6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114300">
                  <a:moveTo>
                    <a:pt x="1647" y="0"/>
                  </a:moveTo>
                  <a:cubicBezTo>
                    <a:pt x="1361" y="1715"/>
                    <a:pt x="1171" y="3429"/>
                    <a:pt x="980" y="5048"/>
                  </a:cubicBezTo>
                  <a:cubicBezTo>
                    <a:pt x="-2449" y="34671"/>
                    <a:pt x="3266" y="63246"/>
                    <a:pt x="15839" y="88011"/>
                  </a:cubicBezTo>
                  <a:cubicBezTo>
                    <a:pt x="43938" y="72676"/>
                    <a:pt x="89467" y="65627"/>
                    <a:pt x="139759" y="71533"/>
                  </a:cubicBezTo>
                  <a:cubicBezTo>
                    <a:pt x="189956" y="77438"/>
                    <a:pt x="232819" y="94679"/>
                    <a:pt x="256536" y="116110"/>
                  </a:cubicBezTo>
                  <a:cubicBezTo>
                    <a:pt x="274538" y="94964"/>
                    <a:pt x="286635" y="68485"/>
                    <a:pt x="290159" y="38862"/>
                  </a:cubicBezTo>
                  <a:lnTo>
                    <a:pt x="1647" y="0"/>
                  </a:lnTo>
                  <a:close/>
                </a:path>
              </a:pathLst>
            </a:custGeom>
            <a:solidFill>
              <a:srgbClr val="252935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315EC1-6292-460A-B19F-40269023D752}"/>
              </a:ext>
            </a:extLst>
          </p:cNvPr>
          <p:cNvGrpSpPr/>
          <p:nvPr/>
        </p:nvGrpSpPr>
        <p:grpSpPr>
          <a:xfrm rot="20887923">
            <a:off x="3537208" y="4424059"/>
            <a:ext cx="487477" cy="366894"/>
            <a:chOff x="212807" y="3831951"/>
            <a:chExt cx="1524000" cy="135255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6F98DB7-E6FC-4DDF-876D-7E1E2E4B5EDC}"/>
                </a:ext>
              </a:extLst>
            </p:cNvPr>
            <p:cNvSpPr/>
            <p:nvPr/>
          </p:nvSpPr>
          <p:spPr>
            <a:xfrm>
              <a:off x="212807" y="3831951"/>
              <a:ext cx="1524000" cy="1352550"/>
            </a:xfrm>
            <a:custGeom>
              <a:avLst/>
              <a:gdLst>
                <a:gd name="connsiteX0" fmla="*/ 1319952 w 1524000"/>
                <a:gd name="connsiteY0" fmla="*/ 95799 h 1352550"/>
                <a:gd name="connsiteX1" fmla="*/ 310493 w 1524000"/>
                <a:gd name="connsiteY1" fmla="*/ 1025 h 1352550"/>
                <a:gd name="connsiteX2" fmla="*/ 59318 w 1524000"/>
                <a:gd name="connsiteY2" fmla="*/ 209147 h 1352550"/>
                <a:gd name="connsiteX3" fmla="*/ 1025 w 1524000"/>
                <a:gd name="connsiteY3" fmla="*/ 830081 h 1352550"/>
                <a:gd name="connsiteX4" fmla="*/ 209147 w 1524000"/>
                <a:gd name="connsiteY4" fmla="*/ 1081256 h 1352550"/>
                <a:gd name="connsiteX5" fmla="*/ 565191 w 1524000"/>
                <a:gd name="connsiteY5" fmla="*/ 1114688 h 1352550"/>
                <a:gd name="connsiteX6" fmla="*/ 650440 w 1524000"/>
                <a:gd name="connsiteY6" fmla="*/ 1319381 h 1352550"/>
                <a:gd name="connsiteX7" fmla="*/ 769312 w 1524000"/>
                <a:gd name="connsiteY7" fmla="*/ 1328334 h 1352550"/>
                <a:gd name="connsiteX8" fmla="*/ 880850 w 1524000"/>
                <a:gd name="connsiteY8" fmla="*/ 1144311 h 1352550"/>
                <a:gd name="connsiteX9" fmla="*/ 1218606 w 1524000"/>
                <a:gd name="connsiteY9" fmla="*/ 1176029 h 1352550"/>
                <a:gd name="connsiteX10" fmla="*/ 1469780 w 1524000"/>
                <a:gd name="connsiteY10" fmla="*/ 967908 h 1352550"/>
                <a:gd name="connsiteX11" fmla="*/ 1528073 w 1524000"/>
                <a:gd name="connsiteY11" fmla="*/ 346973 h 1352550"/>
                <a:gd name="connsiteX12" fmla="*/ 1319952 w 1524000"/>
                <a:gd name="connsiteY12" fmla="*/ 95799 h 135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4000" h="1352550">
                  <a:moveTo>
                    <a:pt x="1319952" y="95799"/>
                  </a:moveTo>
                  <a:lnTo>
                    <a:pt x="310493" y="1025"/>
                  </a:lnTo>
                  <a:cubicBezTo>
                    <a:pt x="183620" y="-10881"/>
                    <a:pt x="71225" y="82274"/>
                    <a:pt x="59318" y="209147"/>
                  </a:cubicBezTo>
                  <a:lnTo>
                    <a:pt x="1025" y="830081"/>
                  </a:lnTo>
                  <a:cubicBezTo>
                    <a:pt x="-10881" y="956954"/>
                    <a:pt x="82274" y="1069349"/>
                    <a:pt x="209147" y="1081256"/>
                  </a:cubicBezTo>
                  <a:lnTo>
                    <a:pt x="565191" y="1114688"/>
                  </a:lnTo>
                  <a:lnTo>
                    <a:pt x="650440" y="1319381"/>
                  </a:lnTo>
                  <a:cubicBezTo>
                    <a:pt x="671490" y="1369863"/>
                    <a:pt x="740927" y="1375102"/>
                    <a:pt x="769312" y="1328334"/>
                  </a:cubicBezTo>
                  <a:lnTo>
                    <a:pt x="880850" y="1144311"/>
                  </a:lnTo>
                  <a:lnTo>
                    <a:pt x="1218606" y="1176029"/>
                  </a:lnTo>
                  <a:cubicBezTo>
                    <a:pt x="1345384" y="1187936"/>
                    <a:pt x="1457874" y="1094781"/>
                    <a:pt x="1469780" y="967908"/>
                  </a:cubicBezTo>
                  <a:lnTo>
                    <a:pt x="1528073" y="346973"/>
                  </a:lnTo>
                  <a:cubicBezTo>
                    <a:pt x="1539980" y="220100"/>
                    <a:pt x="1446825" y="107705"/>
                    <a:pt x="1319952" y="95799"/>
                  </a:cubicBezTo>
                  <a:close/>
                </a:path>
              </a:pathLst>
            </a:custGeom>
            <a:solidFill>
              <a:srgbClr val="407FFE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4844B1C-1266-45DF-8E02-D80805B14E25}"/>
                </a:ext>
              </a:extLst>
            </p:cNvPr>
            <p:cNvSpPr/>
            <p:nvPr/>
          </p:nvSpPr>
          <p:spPr>
            <a:xfrm>
              <a:off x="863273" y="4091775"/>
              <a:ext cx="495300" cy="590550"/>
            </a:xfrm>
            <a:custGeom>
              <a:avLst/>
              <a:gdLst>
                <a:gd name="connsiteX0" fmla="*/ 65316 w 495300"/>
                <a:gd name="connsiteY0" fmla="*/ 570448 h 590550"/>
                <a:gd name="connsiteX1" fmla="*/ 350304 w 495300"/>
                <a:gd name="connsiteY1" fmla="*/ 596546 h 590550"/>
                <a:gd name="connsiteX2" fmla="*/ 356972 w 495300"/>
                <a:gd name="connsiteY2" fmla="*/ 595879 h 590550"/>
                <a:gd name="connsiteX3" fmla="*/ 400596 w 495300"/>
                <a:gd name="connsiteY3" fmla="*/ 566447 h 590550"/>
                <a:gd name="connsiteX4" fmla="*/ 402977 w 495300"/>
                <a:gd name="connsiteY4" fmla="*/ 528728 h 590550"/>
                <a:gd name="connsiteX5" fmla="*/ 402977 w 495300"/>
                <a:gd name="connsiteY5" fmla="*/ 528728 h 590550"/>
                <a:gd name="connsiteX6" fmla="*/ 411359 w 495300"/>
                <a:gd name="connsiteY6" fmla="*/ 507964 h 590550"/>
                <a:gd name="connsiteX7" fmla="*/ 411359 w 495300"/>
                <a:gd name="connsiteY7" fmla="*/ 507964 h 590550"/>
                <a:gd name="connsiteX8" fmla="*/ 435362 w 495300"/>
                <a:gd name="connsiteY8" fmla="*/ 445194 h 590550"/>
                <a:gd name="connsiteX9" fmla="*/ 435362 w 495300"/>
                <a:gd name="connsiteY9" fmla="*/ 445194 h 590550"/>
                <a:gd name="connsiteX10" fmla="*/ 442982 w 495300"/>
                <a:gd name="connsiteY10" fmla="*/ 423572 h 590550"/>
                <a:gd name="connsiteX11" fmla="*/ 442982 w 495300"/>
                <a:gd name="connsiteY11" fmla="*/ 423572 h 590550"/>
                <a:gd name="connsiteX12" fmla="*/ 462318 w 495300"/>
                <a:gd name="connsiteY12" fmla="*/ 365374 h 590550"/>
                <a:gd name="connsiteX13" fmla="*/ 462318 w 495300"/>
                <a:gd name="connsiteY13" fmla="*/ 365374 h 590550"/>
                <a:gd name="connsiteX14" fmla="*/ 470510 w 495300"/>
                <a:gd name="connsiteY14" fmla="*/ 342991 h 590550"/>
                <a:gd name="connsiteX15" fmla="*/ 470510 w 495300"/>
                <a:gd name="connsiteY15" fmla="*/ 342991 h 590550"/>
                <a:gd name="connsiteX16" fmla="*/ 497275 w 495300"/>
                <a:gd name="connsiteY16" fmla="*/ 301843 h 590550"/>
                <a:gd name="connsiteX17" fmla="*/ 449173 w 495300"/>
                <a:gd name="connsiteY17" fmla="*/ 274887 h 590550"/>
                <a:gd name="connsiteX18" fmla="*/ 259435 w 495300"/>
                <a:gd name="connsiteY18" fmla="*/ 255837 h 590550"/>
                <a:gd name="connsiteX19" fmla="*/ 245053 w 495300"/>
                <a:gd name="connsiteY19" fmla="*/ 230786 h 590550"/>
                <a:gd name="connsiteX20" fmla="*/ 245053 w 495300"/>
                <a:gd name="connsiteY20" fmla="*/ 230786 h 590550"/>
                <a:gd name="connsiteX21" fmla="*/ 274009 w 495300"/>
                <a:gd name="connsiteY21" fmla="*/ 104199 h 590550"/>
                <a:gd name="connsiteX22" fmla="*/ 249625 w 495300"/>
                <a:gd name="connsiteY22" fmla="*/ 15045 h 590550"/>
                <a:gd name="connsiteX23" fmla="*/ 243910 w 495300"/>
                <a:gd name="connsiteY23" fmla="*/ 7425 h 590550"/>
                <a:gd name="connsiteX24" fmla="*/ 233623 w 495300"/>
                <a:gd name="connsiteY24" fmla="*/ 1710 h 590550"/>
                <a:gd name="connsiteX25" fmla="*/ 207334 w 495300"/>
                <a:gd name="connsiteY25" fmla="*/ 3520 h 590550"/>
                <a:gd name="connsiteX26" fmla="*/ 197047 w 495300"/>
                <a:gd name="connsiteY26" fmla="*/ 18093 h 590550"/>
                <a:gd name="connsiteX27" fmla="*/ 189427 w 495300"/>
                <a:gd name="connsiteY27" fmla="*/ 101722 h 590550"/>
                <a:gd name="connsiteX28" fmla="*/ 188093 w 495300"/>
                <a:gd name="connsiteY28" fmla="*/ 104580 h 590550"/>
                <a:gd name="connsiteX29" fmla="*/ 67983 w 495300"/>
                <a:gd name="connsiteY29" fmla="*/ 270315 h 590550"/>
                <a:gd name="connsiteX30" fmla="*/ 65887 w 495300"/>
                <a:gd name="connsiteY30" fmla="*/ 272506 h 590550"/>
                <a:gd name="connsiteX31" fmla="*/ 29121 w 495300"/>
                <a:gd name="connsiteY31" fmla="*/ 291270 h 590550"/>
                <a:gd name="connsiteX32" fmla="*/ 21025 w 495300"/>
                <a:gd name="connsiteY32" fmla="*/ 293365 h 590550"/>
                <a:gd name="connsiteX33" fmla="*/ 70 w 495300"/>
                <a:gd name="connsiteY33" fmla="*/ 522156 h 590550"/>
                <a:gd name="connsiteX34" fmla="*/ 16167 w 495300"/>
                <a:gd name="connsiteY34" fmla="*/ 541492 h 590550"/>
                <a:gd name="connsiteX35" fmla="*/ 16167 w 495300"/>
                <a:gd name="connsiteY35" fmla="*/ 541492 h 590550"/>
                <a:gd name="connsiteX36" fmla="*/ 24835 w 495300"/>
                <a:gd name="connsiteY36" fmla="*/ 544635 h 590550"/>
                <a:gd name="connsiteX37" fmla="*/ 56648 w 495300"/>
                <a:gd name="connsiteY37" fmla="*/ 567114 h 590550"/>
                <a:gd name="connsiteX38" fmla="*/ 65316 w 495300"/>
                <a:gd name="connsiteY38" fmla="*/ 570448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95300" h="590550">
                  <a:moveTo>
                    <a:pt x="65316" y="570448"/>
                  </a:moveTo>
                  <a:lnTo>
                    <a:pt x="350304" y="596546"/>
                  </a:lnTo>
                  <a:cubicBezTo>
                    <a:pt x="352590" y="596737"/>
                    <a:pt x="354781" y="596546"/>
                    <a:pt x="356972" y="595879"/>
                  </a:cubicBezTo>
                  <a:cubicBezTo>
                    <a:pt x="367544" y="592641"/>
                    <a:pt x="390309" y="583973"/>
                    <a:pt x="400596" y="566447"/>
                  </a:cubicBezTo>
                  <a:cubicBezTo>
                    <a:pt x="406787" y="555970"/>
                    <a:pt x="407549" y="543587"/>
                    <a:pt x="402977" y="528728"/>
                  </a:cubicBezTo>
                  <a:lnTo>
                    <a:pt x="402977" y="528728"/>
                  </a:lnTo>
                  <a:cubicBezTo>
                    <a:pt x="400501" y="520727"/>
                    <a:pt x="404025" y="512059"/>
                    <a:pt x="411359" y="507964"/>
                  </a:cubicBezTo>
                  <a:lnTo>
                    <a:pt x="411359" y="507964"/>
                  </a:lnTo>
                  <a:cubicBezTo>
                    <a:pt x="415264" y="505678"/>
                    <a:pt x="450221" y="484532"/>
                    <a:pt x="435362" y="445194"/>
                  </a:cubicBezTo>
                  <a:lnTo>
                    <a:pt x="435362" y="445194"/>
                  </a:lnTo>
                  <a:cubicBezTo>
                    <a:pt x="432314" y="437098"/>
                    <a:pt x="435553" y="427954"/>
                    <a:pt x="442982" y="423572"/>
                  </a:cubicBezTo>
                  <a:lnTo>
                    <a:pt x="442982" y="423572"/>
                  </a:lnTo>
                  <a:cubicBezTo>
                    <a:pt x="446411" y="421477"/>
                    <a:pt x="476986" y="401665"/>
                    <a:pt x="462318" y="365374"/>
                  </a:cubicBezTo>
                  <a:lnTo>
                    <a:pt x="462318" y="365374"/>
                  </a:lnTo>
                  <a:cubicBezTo>
                    <a:pt x="458889" y="356897"/>
                    <a:pt x="462413" y="347277"/>
                    <a:pt x="470510" y="342991"/>
                  </a:cubicBezTo>
                  <a:lnTo>
                    <a:pt x="470510" y="342991"/>
                  </a:lnTo>
                  <a:cubicBezTo>
                    <a:pt x="470700" y="342895"/>
                    <a:pt x="499275" y="327084"/>
                    <a:pt x="497275" y="301843"/>
                  </a:cubicBezTo>
                  <a:cubicBezTo>
                    <a:pt x="495751" y="282983"/>
                    <a:pt x="458984" y="275839"/>
                    <a:pt x="449173" y="274887"/>
                  </a:cubicBezTo>
                  <a:lnTo>
                    <a:pt x="259435" y="255837"/>
                  </a:lnTo>
                  <a:cubicBezTo>
                    <a:pt x="247339" y="254599"/>
                    <a:pt x="240004" y="241835"/>
                    <a:pt x="245053" y="230786"/>
                  </a:cubicBezTo>
                  <a:lnTo>
                    <a:pt x="245053" y="230786"/>
                  </a:lnTo>
                  <a:cubicBezTo>
                    <a:pt x="255149" y="208688"/>
                    <a:pt x="280010" y="142966"/>
                    <a:pt x="274009" y="104199"/>
                  </a:cubicBezTo>
                  <a:cubicBezTo>
                    <a:pt x="268008" y="65432"/>
                    <a:pt x="255149" y="29332"/>
                    <a:pt x="249625" y="15045"/>
                  </a:cubicBezTo>
                  <a:cubicBezTo>
                    <a:pt x="248482" y="11997"/>
                    <a:pt x="246481" y="9425"/>
                    <a:pt x="243910" y="7425"/>
                  </a:cubicBezTo>
                  <a:cubicBezTo>
                    <a:pt x="241338" y="5425"/>
                    <a:pt x="237814" y="3234"/>
                    <a:pt x="233623" y="1710"/>
                  </a:cubicBezTo>
                  <a:cubicBezTo>
                    <a:pt x="225526" y="-1052"/>
                    <a:pt x="216668" y="-481"/>
                    <a:pt x="207334" y="3520"/>
                  </a:cubicBezTo>
                  <a:cubicBezTo>
                    <a:pt x="201523" y="5996"/>
                    <a:pt x="197618" y="11806"/>
                    <a:pt x="197047" y="18093"/>
                  </a:cubicBezTo>
                  <a:lnTo>
                    <a:pt x="189427" y="101722"/>
                  </a:lnTo>
                  <a:lnTo>
                    <a:pt x="188093" y="104580"/>
                  </a:lnTo>
                  <a:cubicBezTo>
                    <a:pt x="186569" y="107818"/>
                    <a:pt x="149803" y="184304"/>
                    <a:pt x="67983" y="270315"/>
                  </a:cubicBezTo>
                  <a:lnTo>
                    <a:pt x="65887" y="272506"/>
                  </a:lnTo>
                  <a:lnTo>
                    <a:pt x="29121" y="291270"/>
                  </a:lnTo>
                  <a:lnTo>
                    <a:pt x="21025" y="293365"/>
                  </a:lnTo>
                  <a:lnTo>
                    <a:pt x="70" y="522156"/>
                  </a:lnTo>
                  <a:cubicBezTo>
                    <a:pt x="-788" y="531967"/>
                    <a:pt x="6356" y="540539"/>
                    <a:pt x="16167" y="541492"/>
                  </a:cubicBezTo>
                  <a:lnTo>
                    <a:pt x="16167" y="541492"/>
                  </a:lnTo>
                  <a:cubicBezTo>
                    <a:pt x="19310" y="541777"/>
                    <a:pt x="22263" y="542825"/>
                    <a:pt x="24835" y="544635"/>
                  </a:cubicBezTo>
                  <a:lnTo>
                    <a:pt x="56648" y="567114"/>
                  </a:lnTo>
                  <a:cubicBezTo>
                    <a:pt x="59315" y="569019"/>
                    <a:pt x="62268" y="570162"/>
                    <a:pt x="65316" y="570448"/>
                  </a:cubicBezTo>
                  <a:close/>
                </a:path>
              </a:pathLst>
            </a:custGeom>
            <a:solidFill>
              <a:srgbClr val="EDF4F6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0E3650E-DB65-4D5A-B5EC-F06862CC90AD}"/>
                </a:ext>
              </a:extLst>
            </p:cNvPr>
            <p:cNvSpPr/>
            <p:nvPr/>
          </p:nvSpPr>
          <p:spPr>
            <a:xfrm>
              <a:off x="642458" y="4346659"/>
              <a:ext cx="200025" cy="323850"/>
            </a:xfrm>
            <a:custGeom>
              <a:avLst/>
              <a:gdLst>
                <a:gd name="connsiteX0" fmla="*/ 0 w 200025"/>
                <a:gd name="connsiteY0" fmla="*/ 308801 h 323850"/>
                <a:gd name="connsiteX1" fmla="*/ 180118 w 200025"/>
                <a:gd name="connsiteY1" fmla="*/ 325279 h 323850"/>
                <a:gd name="connsiteX2" fmla="*/ 192976 w 200025"/>
                <a:gd name="connsiteY2" fmla="*/ 184690 h 323850"/>
                <a:gd name="connsiteX3" fmla="*/ 208407 w 200025"/>
                <a:gd name="connsiteY3" fmla="*/ 16478 h 323850"/>
                <a:gd name="connsiteX4" fmla="*/ 28289 w 200025"/>
                <a:gd name="connsiteY4" fmla="*/ 0 h 323850"/>
                <a:gd name="connsiteX5" fmla="*/ 0 w 200025"/>
                <a:gd name="connsiteY5" fmla="*/ 30880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25" h="323850">
                  <a:moveTo>
                    <a:pt x="0" y="308801"/>
                  </a:moveTo>
                  <a:lnTo>
                    <a:pt x="180118" y="325279"/>
                  </a:lnTo>
                  <a:lnTo>
                    <a:pt x="192976" y="184690"/>
                  </a:lnTo>
                  <a:lnTo>
                    <a:pt x="208407" y="16478"/>
                  </a:lnTo>
                  <a:lnTo>
                    <a:pt x="28289" y="0"/>
                  </a:lnTo>
                  <a:lnTo>
                    <a:pt x="0" y="308801"/>
                  </a:lnTo>
                  <a:close/>
                </a:path>
              </a:pathLst>
            </a:custGeom>
            <a:solidFill>
              <a:srgbClr val="EDF4F6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DB79452-7B60-4205-83D6-71CD2BEBEA86}"/>
              </a:ext>
            </a:extLst>
          </p:cNvPr>
          <p:cNvSpPr txBox="1"/>
          <p:nvPr/>
        </p:nvSpPr>
        <p:spPr>
          <a:xfrm>
            <a:off x="2524417" y="3467513"/>
            <a:ext cx="10083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</a:rPr>
              <a:t>Report with findings and recommendations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98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4521">
        <p159:morph option="byObject"/>
      </p:transition>
    </mc:Choice>
    <mc:Fallback xmlns="">
      <p:transition spd="slow" advTm="14521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B6DF2CB3-1C5E-48FC-B122-CF1EB8694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507" y="195309"/>
            <a:ext cx="11176986" cy="666269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</p:pic>
      <p:pic>
        <p:nvPicPr>
          <p:cNvPr id="8" name="Graphic 7" descr="Woman">
            <a:extLst>
              <a:ext uri="{FF2B5EF4-FFF2-40B4-BE49-F238E27FC236}">
                <a16:creationId xmlns:a16="http://schemas.microsoft.com/office/drawing/2014/main" id="{01E009B8-B5FB-4076-AC5A-58B1507FB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36189" y="469377"/>
            <a:ext cx="495670" cy="495670"/>
          </a:xfrm>
          <a:prstGeom prst="rect">
            <a:avLst/>
          </a:prstGeom>
        </p:spPr>
      </p:pic>
      <p:pic>
        <p:nvPicPr>
          <p:cNvPr id="9" name="Graphic 8" descr="Man">
            <a:extLst>
              <a:ext uri="{FF2B5EF4-FFF2-40B4-BE49-F238E27FC236}">
                <a16:creationId xmlns:a16="http://schemas.microsoft.com/office/drawing/2014/main" id="{D93B36D4-84C1-4DAC-AD1F-690C34086E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36189" y="1173794"/>
            <a:ext cx="495670" cy="4956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C7C5A8-88D3-425A-97CF-4864CF71B2F2}"/>
              </a:ext>
            </a:extLst>
          </p:cNvPr>
          <p:cNvSpPr txBox="1"/>
          <p:nvPr/>
        </p:nvSpPr>
        <p:spPr>
          <a:xfrm>
            <a:off x="11131859" y="564937"/>
            <a:ext cx="30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6</a:t>
            </a:r>
            <a:endParaRPr lang="en-IN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8C931D-7DAE-47D1-BFF5-AE78A43AFED6}"/>
              </a:ext>
            </a:extLst>
          </p:cNvPr>
          <p:cNvSpPr txBox="1"/>
          <p:nvPr/>
        </p:nvSpPr>
        <p:spPr>
          <a:xfrm>
            <a:off x="11131859" y="1221574"/>
            <a:ext cx="30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</a:t>
            </a:r>
            <a:endParaRPr lang="en-IN" sz="2000" b="1" dirty="0"/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EC2CD2A7-FCF2-4450-AC73-C9F13BBFCBFC}"/>
              </a:ext>
            </a:extLst>
          </p:cNvPr>
          <p:cNvSpPr/>
          <p:nvPr/>
        </p:nvSpPr>
        <p:spPr>
          <a:xfrm>
            <a:off x="6343834" y="917267"/>
            <a:ext cx="302580" cy="256527"/>
          </a:xfrm>
          <a:prstGeom prst="star5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42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AFFCEB69-5DFC-421B-90A1-1DD9F136C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8625" y="136684"/>
            <a:ext cx="11360181" cy="65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7C8F6-CCAC-4FB5-8FBF-9AE4CE9DB51C}"/>
              </a:ext>
            </a:extLst>
          </p:cNvPr>
          <p:cNvSpPr txBox="1"/>
          <p:nvPr/>
        </p:nvSpPr>
        <p:spPr>
          <a:xfrm>
            <a:off x="11788806" y="1010790"/>
            <a:ext cx="30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000" b="1" dirty="0"/>
          </a:p>
        </p:txBody>
      </p:sp>
      <p:pic>
        <p:nvPicPr>
          <p:cNvPr id="7" name="Graphic 6" descr="Woman">
            <a:extLst>
              <a:ext uri="{FF2B5EF4-FFF2-40B4-BE49-F238E27FC236}">
                <a16:creationId xmlns:a16="http://schemas.microsoft.com/office/drawing/2014/main" id="{C593ED3B-5F4F-4212-8939-FB7DCEEC4A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23730" y="334874"/>
            <a:ext cx="495670" cy="495670"/>
          </a:xfrm>
          <a:prstGeom prst="rect">
            <a:avLst/>
          </a:prstGeom>
        </p:spPr>
      </p:pic>
      <p:pic>
        <p:nvPicPr>
          <p:cNvPr id="8" name="Graphic 7" descr="Man">
            <a:extLst>
              <a:ext uri="{FF2B5EF4-FFF2-40B4-BE49-F238E27FC236}">
                <a16:creationId xmlns:a16="http://schemas.microsoft.com/office/drawing/2014/main" id="{D49BF7FA-A082-4017-898F-0730DC833D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7379" y="1027066"/>
            <a:ext cx="495670" cy="495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708004-6415-4ADC-AFE7-9AFEC9DA4943}"/>
              </a:ext>
            </a:extLst>
          </p:cNvPr>
          <p:cNvSpPr txBox="1"/>
          <p:nvPr/>
        </p:nvSpPr>
        <p:spPr>
          <a:xfrm>
            <a:off x="11246899" y="430434"/>
            <a:ext cx="30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6</a:t>
            </a:r>
            <a:endParaRPr lang="en-IN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1F8F77-B421-4066-849F-05F96E4C993E}"/>
              </a:ext>
            </a:extLst>
          </p:cNvPr>
          <p:cNvSpPr txBox="1"/>
          <p:nvPr/>
        </p:nvSpPr>
        <p:spPr>
          <a:xfrm>
            <a:off x="11265394" y="1074846"/>
            <a:ext cx="30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</a:t>
            </a:r>
            <a:endParaRPr lang="en-IN" sz="2000" b="1" dirty="0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FE2D2E78-1EE0-4163-97C3-30600BFE9A75}"/>
              </a:ext>
            </a:extLst>
          </p:cNvPr>
          <p:cNvSpPr/>
          <p:nvPr/>
        </p:nvSpPr>
        <p:spPr>
          <a:xfrm>
            <a:off x="1971767" y="775460"/>
            <a:ext cx="302580" cy="256527"/>
          </a:xfrm>
          <a:prstGeom prst="star5">
            <a:avLst/>
          </a:prstGeom>
          <a:solidFill>
            <a:srgbClr val="FF3399"/>
          </a:solidFill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1BD444-CE08-4415-A53A-917EE489CC84}"/>
              </a:ext>
            </a:extLst>
          </p:cNvPr>
          <p:cNvCxnSpPr>
            <a:cxnSpLocks/>
          </p:cNvCxnSpPr>
          <p:nvPr/>
        </p:nvCxnSpPr>
        <p:spPr>
          <a:xfrm>
            <a:off x="2505075" y="1123950"/>
            <a:ext cx="2562225" cy="27622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58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E105985-949D-4340-A584-ED5B94BF0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243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54A7785-C669-43FB-9291-E0B2E554C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85726"/>
            <a:ext cx="10315575" cy="677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39814C9-544A-4433-95DA-80AED5319E75}"/>
              </a:ext>
            </a:extLst>
          </p:cNvPr>
          <p:cNvSpPr/>
          <p:nvPr/>
        </p:nvSpPr>
        <p:spPr>
          <a:xfrm>
            <a:off x="2521258" y="1065320"/>
            <a:ext cx="1562470" cy="79011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C9FE7D-C51E-4020-B5E0-04DE8F4D748D}"/>
              </a:ext>
            </a:extLst>
          </p:cNvPr>
          <p:cNvSpPr/>
          <p:nvPr/>
        </p:nvSpPr>
        <p:spPr>
          <a:xfrm>
            <a:off x="5184559" y="4758431"/>
            <a:ext cx="1162975" cy="577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FD1253-3009-4D7B-BE58-686DD76BF486}"/>
              </a:ext>
            </a:extLst>
          </p:cNvPr>
          <p:cNvSpPr/>
          <p:nvPr/>
        </p:nvSpPr>
        <p:spPr>
          <a:xfrm>
            <a:off x="9170633" y="5446451"/>
            <a:ext cx="1003177" cy="43500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43E1B-75B9-4A71-AF10-00101506EAB1}"/>
              </a:ext>
            </a:extLst>
          </p:cNvPr>
          <p:cNvSpPr txBox="1"/>
          <p:nvPr/>
        </p:nvSpPr>
        <p:spPr>
          <a:xfrm>
            <a:off x="9433964" y="1364134"/>
            <a:ext cx="156042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50%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Below Age 28</a:t>
            </a:r>
            <a:endParaRPr lang="en-IN" sz="1600" b="1" dirty="0">
              <a:solidFill>
                <a:srgbClr val="FF0000"/>
              </a:solidFill>
            </a:endParaRPr>
          </a:p>
          <a:p>
            <a:pPr algn="ctr"/>
            <a:endParaRPr lang="en-US" sz="1600" b="1" dirty="0">
              <a:solidFill>
                <a:srgbClr val="FF0000"/>
              </a:solidFill>
            </a:endParaRPr>
          </a:p>
          <a:p>
            <a:pPr algn="ctr"/>
            <a:endParaRPr lang="en-IN" sz="1600" b="1" dirty="0">
              <a:solidFill>
                <a:srgbClr val="FF0000"/>
              </a:solidFill>
            </a:endParaRP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CB28B18E-02E2-4990-9083-576DFD57C87F}"/>
              </a:ext>
            </a:extLst>
          </p:cNvPr>
          <p:cNvSpPr/>
          <p:nvPr/>
        </p:nvSpPr>
        <p:spPr>
          <a:xfrm>
            <a:off x="9353229" y="1084847"/>
            <a:ext cx="1641162" cy="1541171"/>
          </a:xfrm>
          <a:prstGeom prst="diamond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999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99AF58A7-216D-4A04-80DC-178302599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48" y="575425"/>
            <a:ext cx="6557530" cy="613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651FC5-8692-4CB4-81D7-A80EDBE149FD}"/>
              </a:ext>
            </a:extLst>
          </p:cNvPr>
          <p:cNvSpPr txBox="1"/>
          <p:nvPr/>
        </p:nvSpPr>
        <p:spPr>
          <a:xfrm>
            <a:off x="9616311" y="2800959"/>
            <a:ext cx="15604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49% users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18-24</a:t>
            </a:r>
          </a:p>
          <a:p>
            <a:pPr algn="ctr"/>
            <a:r>
              <a:rPr lang="en-IN" sz="1600" b="1" dirty="0">
                <a:solidFill>
                  <a:srgbClr val="FF0000"/>
                </a:solidFill>
              </a:rPr>
              <a:t>25-34</a:t>
            </a:r>
          </a:p>
          <a:p>
            <a:pPr algn="ctr"/>
            <a:endParaRPr lang="en-US" sz="1600" b="1" dirty="0">
              <a:solidFill>
                <a:srgbClr val="FF0000"/>
              </a:solidFill>
            </a:endParaRPr>
          </a:p>
          <a:p>
            <a:pPr algn="ctr"/>
            <a:endParaRPr lang="en-IN" sz="1600" b="1" dirty="0">
              <a:solidFill>
                <a:srgbClr val="FF0000"/>
              </a:solidFill>
            </a:endParaRP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3AEE13FA-166A-467F-8BE2-389BA3ABC63F}"/>
              </a:ext>
            </a:extLst>
          </p:cNvPr>
          <p:cNvSpPr/>
          <p:nvPr/>
        </p:nvSpPr>
        <p:spPr>
          <a:xfrm>
            <a:off x="9290847" y="2463731"/>
            <a:ext cx="2211356" cy="2276220"/>
          </a:xfrm>
          <a:prstGeom prst="diamond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252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F545F727-D8E6-413C-A983-C2B531A7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239" y="384780"/>
            <a:ext cx="7296346" cy="655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iamond 5">
            <a:extLst>
              <a:ext uri="{FF2B5EF4-FFF2-40B4-BE49-F238E27FC236}">
                <a16:creationId xmlns:a16="http://schemas.microsoft.com/office/drawing/2014/main" id="{3AF6C5FD-3E0B-49E9-900D-883A9C4581AF}"/>
              </a:ext>
            </a:extLst>
          </p:cNvPr>
          <p:cNvSpPr/>
          <p:nvPr/>
        </p:nvSpPr>
        <p:spPr>
          <a:xfrm>
            <a:off x="9246326" y="1869214"/>
            <a:ext cx="1982115" cy="1757779"/>
          </a:xfrm>
          <a:prstGeom prst="diamond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45FABE-11F9-44CF-B9D3-FB4D85DC913B}"/>
              </a:ext>
            </a:extLst>
          </p:cNvPr>
          <p:cNvSpPr txBox="1"/>
          <p:nvPr/>
        </p:nvSpPr>
        <p:spPr>
          <a:xfrm>
            <a:off x="9469287" y="2192888"/>
            <a:ext cx="156042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56%</a:t>
            </a:r>
          </a:p>
          <a:p>
            <a:pPr algn="ctr"/>
            <a:r>
              <a:rPr lang="en-IN" sz="1600" b="1" dirty="0">
                <a:solidFill>
                  <a:srgbClr val="FF0000"/>
                </a:solidFill>
              </a:rPr>
              <a:t>Less than 18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18-24</a:t>
            </a:r>
          </a:p>
          <a:p>
            <a:pPr algn="ctr"/>
            <a:endParaRPr lang="en-US" sz="1600" b="1" dirty="0">
              <a:solidFill>
                <a:srgbClr val="FF0000"/>
              </a:solidFill>
            </a:endParaRPr>
          </a:p>
          <a:p>
            <a:pPr algn="ctr"/>
            <a:endParaRPr lang="en-IN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61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hlinkClick r:id="rId3" action="ppaction://hlinksldjump"/>
            <a:extLst>
              <a:ext uri="{FF2B5EF4-FFF2-40B4-BE49-F238E27FC236}">
                <a16:creationId xmlns:a16="http://schemas.microsoft.com/office/drawing/2014/main" id="{9D17F8F2-385F-4B7E-9EA2-15E2DDD5F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6316" y="279788"/>
            <a:ext cx="11033659" cy="629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tar: 5 Points 2">
            <a:extLst>
              <a:ext uri="{FF2B5EF4-FFF2-40B4-BE49-F238E27FC236}">
                <a16:creationId xmlns:a16="http://schemas.microsoft.com/office/drawing/2014/main" id="{AB827006-A8B5-42E4-92C3-24BE236A3389}"/>
              </a:ext>
            </a:extLst>
          </p:cNvPr>
          <p:cNvSpPr/>
          <p:nvPr/>
        </p:nvSpPr>
        <p:spPr>
          <a:xfrm>
            <a:off x="10800424" y="1947076"/>
            <a:ext cx="302580" cy="256527"/>
          </a:xfrm>
          <a:prstGeom prst="star5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00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Chart, bar chart&#10;&#10;Description automatically generated">
            <a:extLst>
              <a:ext uri="{FF2B5EF4-FFF2-40B4-BE49-F238E27FC236}">
                <a16:creationId xmlns:a16="http://schemas.microsoft.com/office/drawing/2014/main" id="{CC8F8B00-376F-48C1-9320-723BD2DC7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49" y="643467"/>
            <a:ext cx="4442301" cy="2543217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8A1D6B23-78B1-4134-9687-4C6D64897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16" y="660847"/>
            <a:ext cx="4732940" cy="2508457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4A7B448-83F9-45FF-9542-A08AAAFEC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51" y="3671316"/>
            <a:ext cx="4446921" cy="2545862"/>
          </a:xfrm>
          <a:prstGeom prst="rect">
            <a:avLst/>
          </a:prstGeom>
        </p:spPr>
      </p:pic>
      <p:pic>
        <p:nvPicPr>
          <p:cNvPr id="37" name="Picture 36" descr="Chart, waterfall chart&#10;&#10;Description automatically generated">
            <a:extLst>
              <a:ext uri="{FF2B5EF4-FFF2-40B4-BE49-F238E27FC236}">
                <a16:creationId xmlns:a16="http://schemas.microsoft.com/office/drawing/2014/main" id="{73218E90-51B4-4274-9B00-371768A885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87" y="3671316"/>
            <a:ext cx="4194043" cy="25534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53E61-0213-40B0-8B14-822AE4F2CD52}"/>
              </a:ext>
            </a:extLst>
          </p:cNvPr>
          <p:cNvSpPr txBox="1"/>
          <p:nvPr/>
        </p:nvSpPr>
        <p:spPr>
          <a:xfrm>
            <a:off x="5338266" y="15883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92/118</a:t>
            </a:r>
            <a:endParaRPr lang="en-IN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708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02231125-82DF-411B-8E09-7CA6B0DEC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5333" y="173391"/>
            <a:ext cx="11097672" cy="677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D6CAD1E-8682-4C93-9D31-D761C1A804B1}"/>
              </a:ext>
            </a:extLst>
          </p:cNvPr>
          <p:cNvSpPr/>
          <p:nvPr/>
        </p:nvSpPr>
        <p:spPr>
          <a:xfrm>
            <a:off x="1837678" y="4616388"/>
            <a:ext cx="9099611" cy="81674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5720126-E7BC-4887-92B2-E964BD5F8A31}"/>
              </a:ext>
            </a:extLst>
          </p:cNvPr>
          <p:cNvSpPr/>
          <p:nvPr/>
        </p:nvSpPr>
        <p:spPr>
          <a:xfrm>
            <a:off x="11114384" y="5849127"/>
            <a:ext cx="991463" cy="51435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30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flood" dir="t"/>
          </a:scene3d>
          <a:sp3d prstMaterial="dkEdge"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Next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91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E0C2F47F-AC83-444A-8158-A56FE1EF9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343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50F5C45A-7F85-473E-A495-648C7B516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0516" y="629386"/>
            <a:ext cx="10930968" cy="605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B015D5F-7D89-412C-9E11-6D042DA2C000}"/>
              </a:ext>
            </a:extLst>
          </p:cNvPr>
          <p:cNvSpPr/>
          <p:nvPr/>
        </p:nvSpPr>
        <p:spPr>
          <a:xfrm>
            <a:off x="3346881" y="1473693"/>
            <a:ext cx="745725" cy="39949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9B0049-E502-453A-9011-01D830D5FD72}"/>
              </a:ext>
            </a:extLst>
          </p:cNvPr>
          <p:cNvSpPr/>
          <p:nvPr/>
        </p:nvSpPr>
        <p:spPr>
          <a:xfrm>
            <a:off x="4830932" y="3907654"/>
            <a:ext cx="689500" cy="4009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4FF8143-956C-4B98-936A-3A48BA0C1319}"/>
              </a:ext>
            </a:extLst>
          </p:cNvPr>
          <p:cNvSpPr/>
          <p:nvPr/>
        </p:nvSpPr>
        <p:spPr>
          <a:xfrm>
            <a:off x="1592062" y="3838112"/>
            <a:ext cx="689500" cy="47051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2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FDC365D7-ADC6-46CC-B557-2E53E8E92C31}"/>
              </a:ext>
            </a:extLst>
          </p:cNvPr>
          <p:cNvGrpSpPr/>
          <p:nvPr/>
        </p:nvGrpSpPr>
        <p:grpSpPr>
          <a:xfrm>
            <a:off x="0" y="-1114946"/>
            <a:ext cx="12238082" cy="8858256"/>
            <a:chOff x="-8951757" y="-1160864"/>
            <a:chExt cx="12238082" cy="885825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E3A3A3E-C0D9-46DD-BBD1-BF5B6264F45D}"/>
                </a:ext>
              </a:extLst>
            </p:cNvPr>
            <p:cNvSpPr/>
            <p:nvPr/>
          </p:nvSpPr>
          <p:spPr>
            <a:xfrm>
              <a:off x="-8951757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7A21357E-D84B-423C-999E-20393A0A784E}"/>
                </a:ext>
              </a:extLst>
            </p:cNvPr>
            <p:cNvSpPr/>
            <p:nvPr/>
          </p:nvSpPr>
          <p:spPr>
            <a:xfrm>
              <a:off x="2719137" y="2264871"/>
              <a:ext cx="521106" cy="2360918"/>
            </a:xfrm>
            <a:prstGeom prst="roundRect">
              <a:avLst>
                <a:gd name="adj" fmla="val 13542"/>
              </a:avLst>
            </a:prstGeom>
            <a:solidFill>
              <a:srgbClr val="FC3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B40E12B-C3E6-4F1E-AC08-E1528BD1A8C5}"/>
                </a:ext>
              </a:extLst>
            </p:cNvPr>
            <p:cNvSpPr txBox="1"/>
            <p:nvPr/>
          </p:nvSpPr>
          <p:spPr>
            <a:xfrm rot="16200000">
              <a:off x="1844256" y="3191293"/>
              <a:ext cx="23609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-10676432" y="-1160864"/>
            <a:ext cx="12180190" cy="8858256"/>
            <a:chOff x="-8953821" y="-1160864"/>
            <a:chExt cx="12239191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29753" y="3170171"/>
              <a:ext cx="2360918" cy="55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E8A45AF-27E0-4EED-967F-6E5C42F67EFF}"/>
              </a:ext>
            </a:extLst>
          </p:cNvPr>
          <p:cNvGrpSpPr/>
          <p:nvPr/>
        </p:nvGrpSpPr>
        <p:grpSpPr>
          <a:xfrm>
            <a:off x="-11116442" y="-1160864"/>
            <a:ext cx="12133226" cy="8858256"/>
            <a:chOff x="-8953821" y="-1160864"/>
            <a:chExt cx="12237176" cy="885825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83E80AF-E4FD-4B39-AF5D-C378F0D15438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3844758-9F7D-4C5B-9A71-D6C43F2B1B72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8C51A93-38CA-4A60-9D43-53EA7BAD3B64}"/>
                </a:ext>
              </a:extLst>
            </p:cNvPr>
            <p:cNvSpPr txBox="1"/>
            <p:nvPr/>
          </p:nvSpPr>
          <p:spPr>
            <a:xfrm rot="16200000">
              <a:off x="1825682" y="3166300"/>
              <a:ext cx="2360918" cy="554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Attributes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188C772-8045-4A8B-9F9D-BFF9F7C903E6}"/>
              </a:ext>
            </a:extLst>
          </p:cNvPr>
          <p:cNvGrpSpPr/>
          <p:nvPr/>
        </p:nvGrpSpPr>
        <p:grpSpPr>
          <a:xfrm>
            <a:off x="-11549808" y="-1160864"/>
            <a:ext cx="12065892" cy="8858256"/>
            <a:chOff x="-8951757" y="-1160864"/>
            <a:chExt cx="12239568" cy="885825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BCBA005-572E-40C5-BE53-4BBDF74F1FC4}"/>
                </a:ext>
              </a:extLst>
            </p:cNvPr>
            <p:cNvSpPr/>
            <p:nvPr/>
          </p:nvSpPr>
          <p:spPr>
            <a:xfrm>
              <a:off x="-8951757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40EBC8C-8812-4BE9-AAB3-BFE4A080A029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28BD97B-BF32-47D8-9A69-BFEFD3805858}"/>
                </a:ext>
              </a:extLst>
            </p:cNvPr>
            <p:cNvSpPr txBox="1"/>
            <p:nvPr/>
          </p:nvSpPr>
          <p:spPr>
            <a:xfrm rot="16200000">
              <a:off x="1826488" y="3164466"/>
              <a:ext cx="2360918" cy="561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Analysis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FA553A9D-E9E5-43A8-8E78-61E298E2BDFC}"/>
              </a:ext>
            </a:extLst>
          </p:cNvPr>
          <p:cNvSpPr/>
          <p:nvPr/>
        </p:nvSpPr>
        <p:spPr>
          <a:xfrm>
            <a:off x="2002972" y="377371"/>
            <a:ext cx="4470400" cy="1829444"/>
          </a:xfrm>
          <a:prstGeom prst="ellipse">
            <a:avLst/>
          </a:prstGeom>
          <a:solidFill>
            <a:srgbClr val="F83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11D4C2-D74C-4734-BD32-924BED3B6EAE}"/>
              </a:ext>
            </a:extLst>
          </p:cNvPr>
          <p:cNvSpPr txBox="1"/>
          <p:nvPr/>
        </p:nvSpPr>
        <p:spPr>
          <a:xfrm flipH="1">
            <a:off x="2181495" y="1017257"/>
            <a:ext cx="391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Facebook user data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BE832FA-138F-406B-A734-C2A55EDA91A1}"/>
              </a:ext>
            </a:extLst>
          </p:cNvPr>
          <p:cNvSpPr/>
          <p:nvPr/>
        </p:nvSpPr>
        <p:spPr>
          <a:xfrm>
            <a:off x="4752649" y="2334599"/>
            <a:ext cx="4470400" cy="1829444"/>
          </a:xfrm>
          <a:prstGeom prst="ellipse">
            <a:avLst/>
          </a:pr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8200438-ABBA-4D18-815F-6CA7A44953B2}"/>
              </a:ext>
            </a:extLst>
          </p:cNvPr>
          <p:cNvSpPr txBox="1"/>
          <p:nvPr/>
        </p:nvSpPr>
        <p:spPr>
          <a:xfrm flipH="1">
            <a:off x="5040070" y="2816807"/>
            <a:ext cx="3914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To identify </a:t>
            </a:r>
            <a:r>
              <a:rPr lang="en-US" sz="2400" b="1" dirty="0" err="1">
                <a:solidFill>
                  <a:schemeClr val="bg1"/>
                </a:solidFill>
                <a:latin typeface="Tw Cen MT" panose="020B0602020104020603" pitchFamily="34" charset="0"/>
              </a:rPr>
              <a:t>facebook</a:t>
            </a:r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 usage patterns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2389264-5DE9-495C-8E6D-0866519D8062}"/>
              </a:ext>
            </a:extLst>
          </p:cNvPr>
          <p:cNvSpPr/>
          <p:nvPr/>
        </p:nvSpPr>
        <p:spPr>
          <a:xfrm>
            <a:off x="7092259" y="4389991"/>
            <a:ext cx="4470400" cy="1829444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CA91C1-E2CA-4CA0-BC4E-AEBB49744381}"/>
              </a:ext>
            </a:extLst>
          </p:cNvPr>
          <p:cNvSpPr txBox="1"/>
          <p:nvPr/>
        </p:nvSpPr>
        <p:spPr>
          <a:xfrm flipH="1">
            <a:off x="7450193" y="4889214"/>
            <a:ext cx="3914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Understand </a:t>
            </a:r>
            <a:r>
              <a:rPr lang="en-US" sz="2400" b="1">
                <a:solidFill>
                  <a:schemeClr val="bg1"/>
                </a:solidFill>
                <a:latin typeface="Tw Cen MT" panose="020B0602020104020603" pitchFamily="34" charset="0"/>
              </a:rPr>
              <a:t>Target User Market </a:t>
            </a:r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&amp; build Strategies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03236DE-2F24-4384-A8D5-B96AA8D123B9}"/>
              </a:ext>
            </a:extLst>
          </p:cNvPr>
          <p:cNvGrpSpPr/>
          <p:nvPr/>
        </p:nvGrpSpPr>
        <p:grpSpPr>
          <a:xfrm rot="1758132">
            <a:off x="3772985" y="3005142"/>
            <a:ext cx="576941" cy="488359"/>
            <a:chOff x="2191671" y="3790700"/>
            <a:chExt cx="904875" cy="8001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12AD07F-7287-4262-994C-9F955373B00B}"/>
                </a:ext>
              </a:extLst>
            </p:cNvPr>
            <p:cNvSpPr/>
            <p:nvPr/>
          </p:nvSpPr>
          <p:spPr>
            <a:xfrm>
              <a:off x="2191671" y="3790700"/>
              <a:ext cx="904875" cy="800100"/>
            </a:xfrm>
            <a:custGeom>
              <a:avLst/>
              <a:gdLst>
                <a:gd name="connsiteX0" fmla="*/ 793807 w 904875"/>
                <a:gd name="connsiteY0" fmla="*/ 94576 h 800100"/>
                <a:gd name="connsiteX1" fmla="*/ 212305 w 904875"/>
                <a:gd name="connsiteY1" fmla="*/ 1708 h 800100"/>
                <a:gd name="connsiteX2" fmla="*/ 58858 w 904875"/>
                <a:gd name="connsiteY2" fmla="*/ 112864 h 800100"/>
                <a:gd name="connsiteX3" fmla="*/ 1708 w 904875"/>
                <a:gd name="connsiteY3" fmla="*/ 470623 h 800100"/>
                <a:gd name="connsiteX4" fmla="*/ 112864 w 904875"/>
                <a:gd name="connsiteY4" fmla="*/ 624071 h 800100"/>
                <a:gd name="connsiteX5" fmla="*/ 317938 w 904875"/>
                <a:gd name="connsiteY5" fmla="*/ 656837 h 800100"/>
                <a:gd name="connsiteX6" fmla="*/ 359657 w 904875"/>
                <a:gd name="connsiteY6" fmla="*/ 778662 h 800100"/>
                <a:gd name="connsiteX7" fmla="*/ 428237 w 904875"/>
                <a:gd name="connsiteY7" fmla="*/ 788282 h 800100"/>
                <a:gd name="connsiteX8" fmla="*/ 499770 w 904875"/>
                <a:gd name="connsiteY8" fmla="*/ 685888 h 800100"/>
                <a:gd name="connsiteX9" fmla="*/ 694366 w 904875"/>
                <a:gd name="connsiteY9" fmla="*/ 716940 h 800100"/>
                <a:gd name="connsiteX10" fmla="*/ 847813 w 904875"/>
                <a:gd name="connsiteY10" fmla="*/ 605783 h 800100"/>
                <a:gd name="connsiteX11" fmla="*/ 904963 w 904875"/>
                <a:gd name="connsiteY11" fmla="*/ 248024 h 800100"/>
                <a:gd name="connsiteX12" fmla="*/ 793807 w 904875"/>
                <a:gd name="connsiteY12" fmla="*/ 94576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4875" h="800100">
                  <a:moveTo>
                    <a:pt x="793807" y="94576"/>
                  </a:moveTo>
                  <a:lnTo>
                    <a:pt x="212305" y="1708"/>
                  </a:lnTo>
                  <a:cubicBezTo>
                    <a:pt x="139249" y="-10008"/>
                    <a:pt x="70573" y="39808"/>
                    <a:pt x="58858" y="112864"/>
                  </a:cubicBezTo>
                  <a:lnTo>
                    <a:pt x="1708" y="470623"/>
                  </a:lnTo>
                  <a:cubicBezTo>
                    <a:pt x="-10008" y="543680"/>
                    <a:pt x="39808" y="612355"/>
                    <a:pt x="112864" y="624071"/>
                  </a:cubicBezTo>
                  <a:lnTo>
                    <a:pt x="317938" y="656837"/>
                  </a:lnTo>
                  <a:lnTo>
                    <a:pt x="359657" y="778662"/>
                  </a:lnTo>
                  <a:cubicBezTo>
                    <a:pt x="369944" y="808761"/>
                    <a:pt x="410044" y="814381"/>
                    <a:pt x="428237" y="788282"/>
                  </a:cubicBezTo>
                  <a:lnTo>
                    <a:pt x="499770" y="685888"/>
                  </a:lnTo>
                  <a:lnTo>
                    <a:pt x="694366" y="716940"/>
                  </a:lnTo>
                  <a:cubicBezTo>
                    <a:pt x="767422" y="728560"/>
                    <a:pt x="836098" y="678840"/>
                    <a:pt x="847813" y="605783"/>
                  </a:cubicBezTo>
                  <a:lnTo>
                    <a:pt x="904963" y="248024"/>
                  </a:lnTo>
                  <a:cubicBezTo>
                    <a:pt x="916584" y="174967"/>
                    <a:pt x="866863" y="106292"/>
                    <a:pt x="793807" y="94576"/>
                  </a:cubicBezTo>
                  <a:close/>
                </a:path>
              </a:pathLst>
            </a:custGeom>
            <a:solidFill>
              <a:srgbClr val="F15268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537B202-045E-4B14-A1E7-24192E7F7FAC}"/>
                </a:ext>
              </a:extLst>
            </p:cNvPr>
            <p:cNvSpPr/>
            <p:nvPr/>
          </p:nvSpPr>
          <p:spPr>
            <a:xfrm>
              <a:off x="2475277" y="3994502"/>
              <a:ext cx="361950" cy="314325"/>
            </a:xfrm>
            <a:custGeom>
              <a:avLst/>
              <a:gdLst>
                <a:gd name="connsiteX0" fmla="*/ 365802 w 361950"/>
                <a:gd name="connsiteY0" fmla="*/ 143853 h 314325"/>
                <a:gd name="connsiteX1" fmla="*/ 287506 w 361950"/>
                <a:gd name="connsiteY1" fmla="*/ 30791 h 314325"/>
                <a:gd name="connsiteX2" fmla="*/ 191113 w 361950"/>
                <a:gd name="connsiteY2" fmla="*/ 70796 h 314325"/>
                <a:gd name="connsiteX3" fmla="*/ 113103 w 361950"/>
                <a:gd name="connsiteY3" fmla="*/ 1550 h 314325"/>
                <a:gd name="connsiteX4" fmla="*/ 5376 w 361950"/>
                <a:gd name="connsiteY4" fmla="*/ 144615 h 314325"/>
                <a:gd name="connsiteX5" fmla="*/ 148346 w 361950"/>
                <a:gd name="connsiteY5" fmla="*/ 322066 h 314325"/>
                <a:gd name="connsiteX6" fmla="*/ 149584 w 361950"/>
                <a:gd name="connsiteY6" fmla="*/ 322256 h 314325"/>
                <a:gd name="connsiteX7" fmla="*/ 340846 w 361950"/>
                <a:gd name="connsiteY7" fmla="*/ 207290 h 314325"/>
                <a:gd name="connsiteX8" fmla="*/ 365802 w 361950"/>
                <a:gd name="connsiteY8" fmla="*/ 143853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314325">
                  <a:moveTo>
                    <a:pt x="365802" y="143853"/>
                  </a:moveTo>
                  <a:cubicBezTo>
                    <a:pt x="372469" y="92609"/>
                    <a:pt x="349323" y="41174"/>
                    <a:pt x="287506" y="30791"/>
                  </a:cubicBezTo>
                  <a:cubicBezTo>
                    <a:pt x="249120" y="24314"/>
                    <a:pt x="212354" y="41078"/>
                    <a:pt x="191113" y="70796"/>
                  </a:cubicBezTo>
                  <a:cubicBezTo>
                    <a:pt x="180731" y="35840"/>
                    <a:pt x="151489" y="7931"/>
                    <a:pt x="113103" y="1550"/>
                  </a:cubicBezTo>
                  <a:cubicBezTo>
                    <a:pt x="28426" y="-12643"/>
                    <a:pt x="-16151" y="73463"/>
                    <a:pt x="5376" y="144615"/>
                  </a:cubicBezTo>
                  <a:cubicBezTo>
                    <a:pt x="28140" y="219863"/>
                    <a:pt x="82528" y="280727"/>
                    <a:pt x="148346" y="322066"/>
                  </a:cubicBezTo>
                  <a:lnTo>
                    <a:pt x="149584" y="322256"/>
                  </a:lnTo>
                  <a:cubicBezTo>
                    <a:pt x="220926" y="305683"/>
                    <a:pt x="297222" y="268059"/>
                    <a:pt x="340846" y="207290"/>
                  </a:cubicBezTo>
                  <a:cubicBezTo>
                    <a:pt x="354276" y="188430"/>
                    <a:pt x="362849" y="166142"/>
                    <a:pt x="365802" y="143853"/>
                  </a:cubicBezTo>
                  <a:close/>
                </a:path>
              </a:pathLst>
            </a:custGeom>
            <a:solidFill>
              <a:srgbClr val="F4F5F5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6D3351E-A6DA-4C1D-8387-CEB99431E888}"/>
              </a:ext>
            </a:extLst>
          </p:cNvPr>
          <p:cNvGrpSpPr/>
          <p:nvPr/>
        </p:nvGrpSpPr>
        <p:grpSpPr>
          <a:xfrm>
            <a:off x="3745044" y="2338934"/>
            <a:ext cx="601233" cy="505800"/>
            <a:chOff x="1492752" y="5127283"/>
            <a:chExt cx="942975" cy="828675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0AEDE1D-1A05-473F-BE65-757B79CFBC14}"/>
                </a:ext>
              </a:extLst>
            </p:cNvPr>
            <p:cNvSpPr/>
            <p:nvPr/>
          </p:nvSpPr>
          <p:spPr>
            <a:xfrm>
              <a:off x="1492752" y="5127283"/>
              <a:ext cx="942975" cy="828675"/>
            </a:xfrm>
            <a:custGeom>
              <a:avLst/>
              <a:gdLst>
                <a:gd name="connsiteX0" fmla="*/ 628766 w 942975"/>
                <a:gd name="connsiteY0" fmla="*/ 9928 h 828675"/>
                <a:gd name="connsiteX1" fmla="*/ 83460 w 942975"/>
                <a:gd name="connsiteY1" fmla="*/ 232147 h 828675"/>
                <a:gd name="connsiteX2" fmla="*/ 9927 w 942975"/>
                <a:gd name="connsiteY2" fmla="*/ 406740 h 828675"/>
                <a:gd name="connsiteX3" fmla="*/ 146611 w 942975"/>
                <a:gd name="connsiteY3" fmla="*/ 742211 h 828675"/>
                <a:gd name="connsiteX4" fmla="*/ 321204 w 942975"/>
                <a:gd name="connsiteY4" fmla="*/ 815744 h 828675"/>
                <a:gd name="connsiteX5" fmla="*/ 513514 w 942975"/>
                <a:gd name="connsiteY5" fmla="*/ 737353 h 828675"/>
                <a:gd name="connsiteX6" fmla="*/ 612383 w 942975"/>
                <a:gd name="connsiteY6" fmla="*/ 819839 h 828675"/>
                <a:gd name="connsiteX7" fmla="*/ 676010 w 942975"/>
                <a:gd name="connsiteY7" fmla="*/ 792503 h 828675"/>
                <a:gd name="connsiteX8" fmla="*/ 684107 w 942975"/>
                <a:gd name="connsiteY8" fmla="*/ 667820 h 828675"/>
                <a:gd name="connsiteX9" fmla="*/ 866606 w 942975"/>
                <a:gd name="connsiteY9" fmla="*/ 593430 h 828675"/>
                <a:gd name="connsiteX10" fmla="*/ 940139 w 942975"/>
                <a:gd name="connsiteY10" fmla="*/ 418837 h 828675"/>
                <a:gd name="connsiteX11" fmla="*/ 803455 w 942975"/>
                <a:gd name="connsiteY11" fmla="*/ 83366 h 828675"/>
                <a:gd name="connsiteX12" fmla="*/ 628766 w 942975"/>
                <a:gd name="connsiteY12" fmla="*/ 9928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2975" h="828675">
                  <a:moveTo>
                    <a:pt x="628766" y="9928"/>
                  </a:moveTo>
                  <a:lnTo>
                    <a:pt x="83460" y="232147"/>
                  </a:lnTo>
                  <a:cubicBezTo>
                    <a:pt x="14975" y="260055"/>
                    <a:pt x="-17981" y="338255"/>
                    <a:pt x="9927" y="406740"/>
                  </a:cubicBezTo>
                  <a:lnTo>
                    <a:pt x="146611" y="742211"/>
                  </a:lnTo>
                  <a:cubicBezTo>
                    <a:pt x="174519" y="810695"/>
                    <a:pt x="252719" y="843652"/>
                    <a:pt x="321204" y="815744"/>
                  </a:cubicBezTo>
                  <a:lnTo>
                    <a:pt x="513514" y="737353"/>
                  </a:lnTo>
                  <a:lnTo>
                    <a:pt x="612383" y="819839"/>
                  </a:lnTo>
                  <a:cubicBezTo>
                    <a:pt x="636767" y="840223"/>
                    <a:pt x="673915" y="824221"/>
                    <a:pt x="676010" y="792503"/>
                  </a:cubicBezTo>
                  <a:lnTo>
                    <a:pt x="684107" y="667820"/>
                  </a:lnTo>
                  <a:lnTo>
                    <a:pt x="866606" y="593430"/>
                  </a:lnTo>
                  <a:cubicBezTo>
                    <a:pt x="935090" y="565522"/>
                    <a:pt x="968047" y="487321"/>
                    <a:pt x="940139" y="418837"/>
                  </a:cubicBezTo>
                  <a:lnTo>
                    <a:pt x="803455" y="83366"/>
                  </a:lnTo>
                  <a:cubicBezTo>
                    <a:pt x="775547" y="14977"/>
                    <a:pt x="697346" y="-17980"/>
                    <a:pt x="628766" y="9928"/>
                  </a:cubicBezTo>
                  <a:close/>
                </a:path>
              </a:pathLst>
            </a:custGeom>
            <a:solidFill>
              <a:srgbClr val="F15268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49D5E63-6689-41AE-A0DF-AFAEB4307AE8}"/>
                </a:ext>
              </a:extLst>
            </p:cNvPr>
            <p:cNvSpPr/>
            <p:nvPr/>
          </p:nvSpPr>
          <p:spPr>
            <a:xfrm>
              <a:off x="1779694" y="5364712"/>
              <a:ext cx="352425" cy="323850"/>
            </a:xfrm>
            <a:custGeom>
              <a:avLst/>
              <a:gdLst>
                <a:gd name="connsiteX0" fmla="*/ 349635 w 352425"/>
                <a:gd name="connsiteY0" fmla="*/ 63774 h 323850"/>
                <a:gd name="connsiteX1" fmla="*/ 224000 w 352425"/>
                <a:gd name="connsiteY1" fmla="*/ 7767 h 323850"/>
                <a:gd name="connsiteX2" fmla="*/ 162373 w 352425"/>
                <a:gd name="connsiteY2" fmla="*/ 91968 h 323850"/>
                <a:gd name="connsiteX3" fmla="*/ 59694 w 352425"/>
                <a:gd name="connsiteY3" fmla="*/ 73204 h 323850"/>
                <a:gd name="connsiteX4" fmla="*/ 41787 w 352425"/>
                <a:gd name="connsiteY4" fmla="*/ 251417 h 323850"/>
                <a:gd name="connsiteX5" fmla="*/ 256004 w 352425"/>
                <a:gd name="connsiteY5" fmla="*/ 329046 h 323850"/>
                <a:gd name="connsiteX6" fmla="*/ 257242 w 352425"/>
                <a:gd name="connsiteY6" fmla="*/ 328569 h 323850"/>
                <a:gd name="connsiteX7" fmla="*/ 361065 w 352425"/>
                <a:gd name="connsiteY7" fmla="*/ 131116 h 323850"/>
                <a:gd name="connsiteX8" fmla="*/ 349635 w 352425"/>
                <a:gd name="connsiteY8" fmla="*/ 63774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2425" h="323850">
                  <a:moveTo>
                    <a:pt x="349635" y="63774"/>
                  </a:moveTo>
                  <a:cubicBezTo>
                    <a:pt x="328775" y="16435"/>
                    <a:pt x="282293" y="-15474"/>
                    <a:pt x="224000" y="7767"/>
                  </a:cubicBezTo>
                  <a:cubicBezTo>
                    <a:pt x="187900" y="22150"/>
                    <a:pt x="165040" y="55583"/>
                    <a:pt x="162373" y="91968"/>
                  </a:cubicBezTo>
                  <a:cubicBezTo>
                    <a:pt x="135417" y="67489"/>
                    <a:pt x="95889" y="58821"/>
                    <a:pt x="59694" y="73204"/>
                  </a:cubicBezTo>
                  <a:cubicBezTo>
                    <a:pt x="-20031" y="104922"/>
                    <a:pt x="-13554" y="201696"/>
                    <a:pt x="41787" y="251417"/>
                  </a:cubicBezTo>
                  <a:cubicBezTo>
                    <a:pt x="100270" y="303995"/>
                    <a:pt x="178375" y="327807"/>
                    <a:pt x="256004" y="329046"/>
                  </a:cubicBezTo>
                  <a:lnTo>
                    <a:pt x="257242" y="328569"/>
                  </a:lnTo>
                  <a:cubicBezTo>
                    <a:pt x="309630" y="277325"/>
                    <a:pt x="355350" y="205697"/>
                    <a:pt x="361065" y="131116"/>
                  </a:cubicBezTo>
                  <a:cubicBezTo>
                    <a:pt x="362970" y="107875"/>
                    <a:pt x="358683" y="84348"/>
                    <a:pt x="349635" y="63774"/>
                  </a:cubicBezTo>
                  <a:close/>
                </a:path>
              </a:pathLst>
            </a:custGeom>
            <a:solidFill>
              <a:srgbClr val="F4F5F5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A13FC1D-6FD6-4DB6-8756-64D1410473A3}"/>
              </a:ext>
            </a:extLst>
          </p:cNvPr>
          <p:cNvGrpSpPr/>
          <p:nvPr/>
        </p:nvGrpSpPr>
        <p:grpSpPr>
          <a:xfrm rot="2917994">
            <a:off x="3194269" y="3203177"/>
            <a:ext cx="505800" cy="467626"/>
            <a:chOff x="1644063" y="6099154"/>
            <a:chExt cx="828675" cy="733425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74934B5-6951-4BFD-84B2-A2035755AF60}"/>
                </a:ext>
              </a:extLst>
            </p:cNvPr>
            <p:cNvSpPr/>
            <p:nvPr/>
          </p:nvSpPr>
          <p:spPr>
            <a:xfrm>
              <a:off x="1644063" y="6099154"/>
              <a:ext cx="828675" cy="733425"/>
            </a:xfrm>
            <a:custGeom>
              <a:avLst/>
              <a:gdLst>
                <a:gd name="connsiteX0" fmla="*/ 730581 w 828675"/>
                <a:gd name="connsiteY0" fmla="*/ 81167 h 733425"/>
                <a:gd name="connsiteX1" fmla="*/ 191371 w 828675"/>
                <a:gd name="connsiteY1" fmla="*/ 1347 h 733425"/>
                <a:gd name="connsiteX2" fmla="*/ 50496 w 828675"/>
                <a:gd name="connsiteY2" fmla="*/ 105836 h 733425"/>
                <a:gd name="connsiteX3" fmla="*/ 1347 w 828675"/>
                <a:gd name="connsiteY3" fmla="*/ 437497 h 733425"/>
                <a:gd name="connsiteX4" fmla="*/ 105836 w 828675"/>
                <a:gd name="connsiteY4" fmla="*/ 578372 h 733425"/>
                <a:gd name="connsiteX5" fmla="*/ 296051 w 828675"/>
                <a:gd name="connsiteY5" fmla="*/ 606566 h 733425"/>
                <a:gd name="connsiteX6" fmla="*/ 335960 w 828675"/>
                <a:gd name="connsiteY6" fmla="*/ 718865 h 733425"/>
                <a:gd name="connsiteX7" fmla="*/ 399492 w 828675"/>
                <a:gd name="connsiteY7" fmla="*/ 727057 h 733425"/>
                <a:gd name="connsiteX8" fmla="*/ 464643 w 828675"/>
                <a:gd name="connsiteY8" fmla="*/ 631521 h 733425"/>
                <a:gd name="connsiteX9" fmla="*/ 645047 w 828675"/>
                <a:gd name="connsiteY9" fmla="*/ 658286 h 733425"/>
                <a:gd name="connsiteX10" fmla="*/ 785921 w 828675"/>
                <a:gd name="connsiteY10" fmla="*/ 553797 h 733425"/>
                <a:gd name="connsiteX11" fmla="*/ 835070 w 828675"/>
                <a:gd name="connsiteY11" fmla="*/ 222137 h 733425"/>
                <a:gd name="connsiteX12" fmla="*/ 730581 w 828675"/>
                <a:gd name="connsiteY12" fmla="*/ 81167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8675" h="733425">
                  <a:moveTo>
                    <a:pt x="730581" y="81167"/>
                  </a:moveTo>
                  <a:lnTo>
                    <a:pt x="191371" y="1347"/>
                  </a:lnTo>
                  <a:cubicBezTo>
                    <a:pt x="123648" y="-8654"/>
                    <a:pt x="60593" y="38114"/>
                    <a:pt x="50496" y="105836"/>
                  </a:cubicBezTo>
                  <a:lnTo>
                    <a:pt x="1347" y="437497"/>
                  </a:lnTo>
                  <a:cubicBezTo>
                    <a:pt x="-8654" y="505220"/>
                    <a:pt x="38114" y="568275"/>
                    <a:pt x="105836" y="578372"/>
                  </a:cubicBezTo>
                  <a:lnTo>
                    <a:pt x="296051" y="606566"/>
                  </a:lnTo>
                  <a:lnTo>
                    <a:pt x="335960" y="718865"/>
                  </a:lnTo>
                  <a:cubicBezTo>
                    <a:pt x="345771" y="746583"/>
                    <a:pt x="382919" y="751346"/>
                    <a:pt x="399492" y="727057"/>
                  </a:cubicBezTo>
                  <a:lnTo>
                    <a:pt x="464643" y="631521"/>
                  </a:lnTo>
                  <a:lnTo>
                    <a:pt x="645047" y="658286"/>
                  </a:lnTo>
                  <a:cubicBezTo>
                    <a:pt x="712769" y="668288"/>
                    <a:pt x="775825" y="621520"/>
                    <a:pt x="785921" y="553797"/>
                  </a:cubicBezTo>
                  <a:lnTo>
                    <a:pt x="835070" y="222137"/>
                  </a:lnTo>
                  <a:cubicBezTo>
                    <a:pt x="845167" y="154223"/>
                    <a:pt x="798304" y="91168"/>
                    <a:pt x="730581" y="81167"/>
                  </a:cubicBezTo>
                  <a:close/>
                </a:path>
              </a:pathLst>
            </a:custGeom>
            <a:solidFill>
              <a:srgbClr val="F9F9F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160A997-F9D3-4B21-BFB0-8BFAF752519E}"/>
                </a:ext>
              </a:extLst>
            </p:cNvPr>
            <p:cNvSpPr/>
            <p:nvPr/>
          </p:nvSpPr>
          <p:spPr>
            <a:xfrm>
              <a:off x="1802950" y="6169087"/>
              <a:ext cx="514350" cy="514350"/>
            </a:xfrm>
            <a:custGeom>
              <a:avLst/>
              <a:gdLst>
                <a:gd name="connsiteX0" fmla="*/ 484072 w 514350"/>
                <a:gd name="connsiteY0" fmla="*/ 224981 h 514350"/>
                <a:gd name="connsiteX1" fmla="*/ 293201 w 514350"/>
                <a:gd name="connsiteY1" fmla="*/ 484072 h 514350"/>
                <a:gd name="connsiteX2" fmla="*/ 34110 w 514350"/>
                <a:gd name="connsiteY2" fmla="*/ 293201 h 514350"/>
                <a:gd name="connsiteX3" fmla="*/ 224981 w 514350"/>
                <a:gd name="connsiteY3" fmla="*/ 34110 h 514350"/>
                <a:gd name="connsiteX4" fmla="*/ 484072 w 514350"/>
                <a:gd name="connsiteY4" fmla="*/ 224981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0" h="514350">
                  <a:moveTo>
                    <a:pt x="484072" y="224981"/>
                  </a:moveTo>
                  <a:cubicBezTo>
                    <a:pt x="502910" y="349234"/>
                    <a:pt x="417455" y="465233"/>
                    <a:pt x="293201" y="484072"/>
                  </a:cubicBezTo>
                  <a:cubicBezTo>
                    <a:pt x="168948" y="502910"/>
                    <a:pt x="52949" y="417455"/>
                    <a:pt x="34110" y="293201"/>
                  </a:cubicBezTo>
                  <a:cubicBezTo>
                    <a:pt x="15272" y="168947"/>
                    <a:pt x="100727" y="52948"/>
                    <a:pt x="224981" y="34110"/>
                  </a:cubicBezTo>
                  <a:cubicBezTo>
                    <a:pt x="349234" y="15272"/>
                    <a:pt x="465233" y="100727"/>
                    <a:pt x="484072" y="224981"/>
                  </a:cubicBezTo>
                  <a:close/>
                </a:path>
              </a:pathLst>
            </a:custGeom>
            <a:solidFill>
              <a:srgbClr val="F2D46A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01705DC-2713-40EC-A48B-3B21A43DFF9D}"/>
                </a:ext>
              </a:extLst>
            </p:cNvPr>
            <p:cNvSpPr/>
            <p:nvPr/>
          </p:nvSpPr>
          <p:spPr>
            <a:xfrm>
              <a:off x="1931922" y="6306813"/>
              <a:ext cx="57150" cy="66675"/>
            </a:xfrm>
            <a:custGeom>
              <a:avLst/>
              <a:gdLst>
                <a:gd name="connsiteX0" fmla="*/ 8763 w 57150"/>
                <a:gd name="connsiteY0" fmla="*/ 0 h 66675"/>
                <a:gd name="connsiteX1" fmla="*/ 61246 w 57150"/>
                <a:gd name="connsiteY1" fmla="*/ 39815 h 66675"/>
                <a:gd name="connsiteX2" fmla="*/ 0 w 57150"/>
                <a:gd name="connsiteY2" fmla="*/ 6734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66675">
                  <a:moveTo>
                    <a:pt x="8763" y="0"/>
                  </a:moveTo>
                  <a:lnTo>
                    <a:pt x="61246" y="39815"/>
                  </a:lnTo>
                  <a:lnTo>
                    <a:pt x="0" y="67342"/>
                  </a:lnTo>
                </a:path>
              </a:pathLst>
            </a:custGeom>
            <a:noFill/>
            <a:ln w="22337" cap="rnd">
              <a:solidFill>
                <a:srgbClr val="252935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D383F6C-3FD2-4EDC-B0C9-E982F0F57AA3}"/>
                </a:ext>
              </a:extLst>
            </p:cNvPr>
            <p:cNvSpPr/>
            <p:nvPr/>
          </p:nvSpPr>
          <p:spPr>
            <a:xfrm>
              <a:off x="2152140" y="6338722"/>
              <a:ext cx="57150" cy="66675"/>
            </a:xfrm>
            <a:custGeom>
              <a:avLst/>
              <a:gdLst>
                <a:gd name="connsiteX0" fmla="*/ 52483 w 57150"/>
                <a:gd name="connsiteY0" fmla="*/ 67342 h 66675"/>
                <a:gd name="connsiteX1" fmla="*/ 0 w 57150"/>
                <a:gd name="connsiteY1" fmla="*/ 27432 h 66675"/>
                <a:gd name="connsiteX2" fmla="*/ 61246 w 57150"/>
                <a:gd name="connsiteY2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66675">
                  <a:moveTo>
                    <a:pt x="52483" y="67342"/>
                  </a:moveTo>
                  <a:lnTo>
                    <a:pt x="0" y="27432"/>
                  </a:lnTo>
                  <a:lnTo>
                    <a:pt x="61246" y="0"/>
                  </a:lnTo>
                </a:path>
              </a:pathLst>
            </a:custGeom>
            <a:noFill/>
            <a:ln w="22337" cap="rnd">
              <a:solidFill>
                <a:srgbClr val="252935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05C2B9-CA90-4059-8A73-3BF7AF558A0A}"/>
                </a:ext>
              </a:extLst>
            </p:cNvPr>
            <p:cNvSpPr/>
            <p:nvPr/>
          </p:nvSpPr>
          <p:spPr>
            <a:xfrm>
              <a:off x="1932208" y="6475709"/>
              <a:ext cx="238125" cy="95250"/>
            </a:xfrm>
            <a:custGeom>
              <a:avLst/>
              <a:gdLst>
                <a:gd name="connsiteX0" fmla="*/ 0 w 238125"/>
                <a:gd name="connsiteY0" fmla="*/ 18556 h 95250"/>
                <a:gd name="connsiteX1" fmla="*/ 112776 w 238125"/>
                <a:gd name="connsiteY1" fmla="*/ 97138 h 95250"/>
                <a:gd name="connsiteX2" fmla="*/ 240697 w 238125"/>
                <a:gd name="connsiteY2" fmla="*/ 46655 h 95250"/>
                <a:gd name="connsiteX3" fmla="*/ 123920 w 238125"/>
                <a:gd name="connsiteY3" fmla="*/ 2078 h 95250"/>
                <a:gd name="connsiteX4" fmla="*/ 0 w 238125"/>
                <a:gd name="connsiteY4" fmla="*/ 185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95250">
                  <a:moveTo>
                    <a:pt x="0" y="18556"/>
                  </a:moveTo>
                  <a:cubicBezTo>
                    <a:pt x="21336" y="60466"/>
                    <a:pt x="62579" y="91232"/>
                    <a:pt x="112776" y="97138"/>
                  </a:cubicBezTo>
                  <a:cubicBezTo>
                    <a:pt x="162973" y="103043"/>
                    <a:pt x="210217" y="82565"/>
                    <a:pt x="240697" y="46655"/>
                  </a:cubicBezTo>
                  <a:cubicBezTo>
                    <a:pt x="216979" y="25224"/>
                    <a:pt x="174117" y="7984"/>
                    <a:pt x="123920" y="2078"/>
                  </a:cubicBezTo>
                  <a:cubicBezTo>
                    <a:pt x="73628" y="-3827"/>
                    <a:pt x="28003" y="3221"/>
                    <a:pt x="0" y="18556"/>
                  </a:cubicBezTo>
                  <a:close/>
                </a:path>
              </a:pathLst>
            </a:custGeom>
            <a:solidFill>
              <a:srgbClr val="DB3A63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3D89AD-F0FD-4D38-9E8B-8F419796A0A4}"/>
                </a:ext>
              </a:extLst>
            </p:cNvPr>
            <p:cNvSpPr/>
            <p:nvPr/>
          </p:nvSpPr>
          <p:spPr>
            <a:xfrm>
              <a:off x="1916368" y="6406254"/>
              <a:ext cx="285750" cy="114300"/>
            </a:xfrm>
            <a:custGeom>
              <a:avLst/>
              <a:gdLst>
                <a:gd name="connsiteX0" fmla="*/ 1647 w 285750"/>
                <a:gd name="connsiteY0" fmla="*/ 0 h 114300"/>
                <a:gd name="connsiteX1" fmla="*/ 980 w 285750"/>
                <a:gd name="connsiteY1" fmla="*/ 5048 h 114300"/>
                <a:gd name="connsiteX2" fmla="*/ 15839 w 285750"/>
                <a:gd name="connsiteY2" fmla="*/ 88011 h 114300"/>
                <a:gd name="connsiteX3" fmla="*/ 139759 w 285750"/>
                <a:gd name="connsiteY3" fmla="*/ 71533 h 114300"/>
                <a:gd name="connsiteX4" fmla="*/ 256536 w 285750"/>
                <a:gd name="connsiteY4" fmla="*/ 116110 h 114300"/>
                <a:gd name="connsiteX5" fmla="*/ 290159 w 285750"/>
                <a:gd name="connsiteY5" fmla="*/ 38862 h 114300"/>
                <a:gd name="connsiteX6" fmla="*/ 1647 w 285750"/>
                <a:gd name="connsiteY6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114300">
                  <a:moveTo>
                    <a:pt x="1647" y="0"/>
                  </a:moveTo>
                  <a:cubicBezTo>
                    <a:pt x="1361" y="1715"/>
                    <a:pt x="1171" y="3429"/>
                    <a:pt x="980" y="5048"/>
                  </a:cubicBezTo>
                  <a:cubicBezTo>
                    <a:pt x="-2449" y="34671"/>
                    <a:pt x="3266" y="63246"/>
                    <a:pt x="15839" y="88011"/>
                  </a:cubicBezTo>
                  <a:cubicBezTo>
                    <a:pt x="43938" y="72676"/>
                    <a:pt x="89467" y="65627"/>
                    <a:pt x="139759" y="71533"/>
                  </a:cubicBezTo>
                  <a:cubicBezTo>
                    <a:pt x="189956" y="77438"/>
                    <a:pt x="232819" y="94679"/>
                    <a:pt x="256536" y="116110"/>
                  </a:cubicBezTo>
                  <a:cubicBezTo>
                    <a:pt x="274538" y="94964"/>
                    <a:pt x="286635" y="68485"/>
                    <a:pt x="290159" y="38862"/>
                  </a:cubicBezTo>
                  <a:lnTo>
                    <a:pt x="1647" y="0"/>
                  </a:lnTo>
                  <a:close/>
                </a:path>
              </a:pathLst>
            </a:custGeom>
            <a:solidFill>
              <a:srgbClr val="252935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0" name="Graphic 39">
            <a:extLst>
              <a:ext uri="{FF2B5EF4-FFF2-40B4-BE49-F238E27FC236}">
                <a16:creationId xmlns:a16="http://schemas.microsoft.com/office/drawing/2014/main" id="{5C7CD3B0-F066-460A-A0E1-A7255BF12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1422" y="2203400"/>
            <a:ext cx="2419739" cy="4681729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95C58FC-7422-4CD2-A6F7-CA5FBDC7A0B2}"/>
              </a:ext>
            </a:extLst>
          </p:cNvPr>
          <p:cNvGrpSpPr/>
          <p:nvPr/>
        </p:nvGrpSpPr>
        <p:grpSpPr>
          <a:xfrm rot="20887923">
            <a:off x="3108127" y="2577271"/>
            <a:ext cx="601233" cy="510815"/>
            <a:chOff x="212807" y="3831951"/>
            <a:chExt cx="1524000" cy="135255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1E27514-87AA-4F38-9886-5A8CED5C58A9}"/>
                </a:ext>
              </a:extLst>
            </p:cNvPr>
            <p:cNvSpPr/>
            <p:nvPr/>
          </p:nvSpPr>
          <p:spPr>
            <a:xfrm>
              <a:off x="212807" y="3831951"/>
              <a:ext cx="1524000" cy="1352550"/>
            </a:xfrm>
            <a:custGeom>
              <a:avLst/>
              <a:gdLst>
                <a:gd name="connsiteX0" fmla="*/ 1319952 w 1524000"/>
                <a:gd name="connsiteY0" fmla="*/ 95799 h 1352550"/>
                <a:gd name="connsiteX1" fmla="*/ 310493 w 1524000"/>
                <a:gd name="connsiteY1" fmla="*/ 1025 h 1352550"/>
                <a:gd name="connsiteX2" fmla="*/ 59318 w 1524000"/>
                <a:gd name="connsiteY2" fmla="*/ 209147 h 1352550"/>
                <a:gd name="connsiteX3" fmla="*/ 1025 w 1524000"/>
                <a:gd name="connsiteY3" fmla="*/ 830081 h 1352550"/>
                <a:gd name="connsiteX4" fmla="*/ 209147 w 1524000"/>
                <a:gd name="connsiteY4" fmla="*/ 1081256 h 1352550"/>
                <a:gd name="connsiteX5" fmla="*/ 565191 w 1524000"/>
                <a:gd name="connsiteY5" fmla="*/ 1114688 h 1352550"/>
                <a:gd name="connsiteX6" fmla="*/ 650440 w 1524000"/>
                <a:gd name="connsiteY6" fmla="*/ 1319381 h 1352550"/>
                <a:gd name="connsiteX7" fmla="*/ 769312 w 1524000"/>
                <a:gd name="connsiteY7" fmla="*/ 1328334 h 1352550"/>
                <a:gd name="connsiteX8" fmla="*/ 880850 w 1524000"/>
                <a:gd name="connsiteY8" fmla="*/ 1144311 h 1352550"/>
                <a:gd name="connsiteX9" fmla="*/ 1218606 w 1524000"/>
                <a:gd name="connsiteY9" fmla="*/ 1176029 h 1352550"/>
                <a:gd name="connsiteX10" fmla="*/ 1469780 w 1524000"/>
                <a:gd name="connsiteY10" fmla="*/ 967908 h 1352550"/>
                <a:gd name="connsiteX11" fmla="*/ 1528073 w 1524000"/>
                <a:gd name="connsiteY11" fmla="*/ 346973 h 1352550"/>
                <a:gd name="connsiteX12" fmla="*/ 1319952 w 1524000"/>
                <a:gd name="connsiteY12" fmla="*/ 95799 h 135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4000" h="1352550">
                  <a:moveTo>
                    <a:pt x="1319952" y="95799"/>
                  </a:moveTo>
                  <a:lnTo>
                    <a:pt x="310493" y="1025"/>
                  </a:lnTo>
                  <a:cubicBezTo>
                    <a:pt x="183620" y="-10881"/>
                    <a:pt x="71225" y="82274"/>
                    <a:pt x="59318" y="209147"/>
                  </a:cubicBezTo>
                  <a:lnTo>
                    <a:pt x="1025" y="830081"/>
                  </a:lnTo>
                  <a:cubicBezTo>
                    <a:pt x="-10881" y="956954"/>
                    <a:pt x="82274" y="1069349"/>
                    <a:pt x="209147" y="1081256"/>
                  </a:cubicBezTo>
                  <a:lnTo>
                    <a:pt x="565191" y="1114688"/>
                  </a:lnTo>
                  <a:lnTo>
                    <a:pt x="650440" y="1319381"/>
                  </a:lnTo>
                  <a:cubicBezTo>
                    <a:pt x="671490" y="1369863"/>
                    <a:pt x="740927" y="1375102"/>
                    <a:pt x="769312" y="1328334"/>
                  </a:cubicBezTo>
                  <a:lnTo>
                    <a:pt x="880850" y="1144311"/>
                  </a:lnTo>
                  <a:lnTo>
                    <a:pt x="1218606" y="1176029"/>
                  </a:lnTo>
                  <a:cubicBezTo>
                    <a:pt x="1345384" y="1187936"/>
                    <a:pt x="1457874" y="1094781"/>
                    <a:pt x="1469780" y="967908"/>
                  </a:cubicBezTo>
                  <a:lnTo>
                    <a:pt x="1528073" y="346973"/>
                  </a:lnTo>
                  <a:cubicBezTo>
                    <a:pt x="1539980" y="220100"/>
                    <a:pt x="1446825" y="107705"/>
                    <a:pt x="1319952" y="95799"/>
                  </a:cubicBezTo>
                  <a:close/>
                </a:path>
              </a:pathLst>
            </a:custGeom>
            <a:solidFill>
              <a:srgbClr val="407FFE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BE744B0-4384-46C0-BB2B-E67C4280AD51}"/>
                </a:ext>
              </a:extLst>
            </p:cNvPr>
            <p:cNvSpPr/>
            <p:nvPr/>
          </p:nvSpPr>
          <p:spPr>
            <a:xfrm>
              <a:off x="863273" y="4091775"/>
              <a:ext cx="495300" cy="590550"/>
            </a:xfrm>
            <a:custGeom>
              <a:avLst/>
              <a:gdLst>
                <a:gd name="connsiteX0" fmla="*/ 65316 w 495300"/>
                <a:gd name="connsiteY0" fmla="*/ 570448 h 590550"/>
                <a:gd name="connsiteX1" fmla="*/ 350304 w 495300"/>
                <a:gd name="connsiteY1" fmla="*/ 596546 h 590550"/>
                <a:gd name="connsiteX2" fmla="*/ 356972 w 495300"/>
                <a:gd name="connsiteY2" fmla="*/ 595879 h 590550"/>
                <a:gd name="connsiteX3" fmla="*/ 400596 w 495300"/>
                <a:gd name="connsiteY3" fmla="*/ 566447 h 590550"/>
                <a:gd name="connsiteX4" fmla="*/ 402977 w 495300"/>
                <a:gd name="connsiteY4" fmla="*/ 528728 h 590550"/>
                <a:gd name="connsiteX5" fmla="*/ 402977 w 495300"/>
                <a:gd name="connsiteY5" fmla="*/ 528728 h 590550"/>
                <a:gd name="connsiteX6" fmla="*/ 411359 w 495300"/>
                <a:gd name="connsiteY6" fmla="*/ 507964 h 590550"/>
                <a:gd name="connsiteX7" fmla="*/ 411359 w 495300"/>
                <a:gd name="connsiteY7" fmla="*/ 507964 h 590550"/>
                <a:gd name="connsiteX8" fmla="*/ 435362 w 495300"/>
                <a:gd name="connsiteY8" fmla="*/ 445194 h 590550"/>
                <a:gd name="connsiteX9" fmla="*/ 435362 w 495300"/>
                <a:gd name="connsiteY9" fmla="*/ 445194 h 590550"/>
                <a:gd name="connsiteX10" fmla="*/ 442982 w 495300"/>
                <a:gd name="connsiteY10" fmla="*/ 423572 h 590550"/>
                <a:gd name="connsiteX11" fmla="*/ 442982 w 495300"/>
                <a:gd name="connsiteY11" fmla="*/ 423572 h 590550"/>
                <a:gd name="connsiteX12" fmla="*/ 462318 w 495300"/>
                <a:gd name="connsiteY12" fmla="*/ 365374 h 590550"/>
                <a:gd name="connsiteX13" fmla="*/ 462318 w 495300"/>
                <a:gd name="connsiteY13" fmla="*/ 365374 h 590550"/>
                <a:gd name="connsiteX14" fmla="*/ 470510 w 495300"/>
                <a:gd name="connsiteY14" fmla="*/ 342991 h 590550"/>
                <a:gd name="connsiteX15" fmla="*/ 470510 w 495300"/>
                <a:gd name="connsiteY15" fmla="*/ 342991 h 590550"/>
                <a:gd name="connsiteX16" fmla="*/ 497275 w 495300"/>
                <a:gd name="connsiteY16" fmla="*/ 301843 h 590550"/>
                <a:gd name="connsiteX17" fmla="*/ 449173 w 495300"/>
                <a:gd name="connsiteY17" fmla="*/ 274887 h 590550"/>
                <a:gd name="connsiteX18" fmla="*/ 259435 w 495300"/>
                <a:gd name="connsiteY18" fmla="*/ 255837 h 590550"/>
                <a:gd name="connsiteX19" fmla="*/ 245053 w 495300"/>
                <a:gd name="connsiteY19" fmla="*/ 230786 h 590550"/>
                <a:gd name="connsiteX20" fmla="*/ 245053 w 495300"/>
                <a:gd name="connsiteY20" fmla="*/ 230786 h 590550"/>
                <a:gd name="connsiteX21" fmla="*/ 274009 w 495300"/>
                <a:gd name="connsiteY21" fmla="*/ 104199 h 590550"/>
                <a:gd name="connsiteX22" fmla="*/ 249625 w 495300"/>
                <a:gd name="connsiteY22" fmla="*/ 15045 h 590550"/>
                <a:gd name="connsiteX23" fmla="*/ 243910 w 495300"/>
                <a:gd name="connsiteY23" fmla="*/ 7425 h 590550"/>
                <a:gd name="connsiteX24" fmla="*/ 233623 w 495300"/>
                <a:gd name="connsiteY24" fmla="*/ 1710 h 590550"/>
                <a:gd name="connsiteX25" fmla="*/ 207334 w 495300"/>
                <a:gd name="connsiteY25" fmla="*/ 3520 h 590550"/>
                <a:gd name="connsiteX26" fmla="*/ 197047 w 495300"/>
                <a:gd name="connsiteY26" fmla="*/ 18093 h 590550"/>
                <a:gd name="connsiteX27" fmla="*/ 189427 w 495300"/>
                <a:gd name="connsiteY27" fmla="*/ 101722 h 590550"/>
                <a:gd name="connsiteX28" fmla="*/ 188093 w 495300"/>
                <a:gd name="connsiteY28" fmla="*/ 104580 h 590550"/>
                <a:gd name="connsiteX29" fmla="*/ 67983 w 495300"/>
                <a:gd name="connsiteY29" fmla="*/ 270315 h 590550"/>
                <a:gd name="connsiteX30" fmla="*/ 65887 w 495300"/>
                <a:gd name="connsiteY30" fmla="*/ 272506 h 590550"/>
                <a:gd name="connsiteX31" fmla="*/ 29121 w 495300"/>
                <a:gd name="connsiteY31" fmla="*/ 291270 h 590550"/>
                <a:gd name="connsiteX32" fmla="*/ 21025 w 495300"/>
                <a:gd name="connsiteY32" fmla="*/ 293365 h 590550"/>
                <a:gd name="connsiteX33" fmla="*/ 70 w 495300"/>
                <a:gd name="connsiteY33" fmla="*/ 522156 h 590550"/>
                <a:gd name="connsiteX34" fmla="*/ 16167 w 495300"/>
                <a:gd name="connsiteY34" fmla="*/ 541492 h 590550"/>
                <a:gd name="connsiteX35" fmla="*/ 16167 w 495300"/>
                <a:gd name="connsiteY35" fmla="*/ 541492 h 590550"/>
                <a:gd name="connsiteX36" fmla="*/ 24835 w 495300"/>
                <a:gd name="connsiteY36" fmla="*/ 544635 h 590550"/>
                <a:gd name="connsiteX37" fmla="*/ 56648 w 495300"/>
                <a:gd name="connsiteY37" fmla="*/ 567114 h 590550"/>
                <a:gd name="connsiteX38" fmla="*/ 65316 w 495300"/>
                <a:gd name="connsiteY38" fmla="*/ 570448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95300" h="590550">
                  <a:moveTo>
                    <a:pt x="65316" y="570448"/>
                  </a:moveTo>
                  <a:lnTo>
                    <a:pt x="350304" y="596546"/>
                  </a:lnTo>
                  <a:cubicBezTo>
                    <a:pt x="352590" y="596737"/>
                    <a:pt x="354781" y="596546"/>
                    <a:pt x="356972" y="595879"/>
                  </a:cubicBezTo>
                  <a:cubicBezTo>
                    <a:pt x="367544" y="592641"/>
                    <a:pt x="390309" y="583973"/>
                    <a:pt x="400596" y="566447"/>
                  </a:cubicBezTo>
                  <a:cubicBezTo>
                    <a:pt x="406787" y="555970"/>
                    <a:pt x="407549" y="543587"/>
                    <a:pt x="402977" y="528728"/>
                  </a:cubicBezTo>
                  <a:lnTo>
                    <a:pt x="402977" y="528728"/>
                  </a:lnTo>
                  <a:cubicBezTo>
                    <a:pt x="400501" y="520727"/>
                    <a:pt x="404025" y="512059"/>
                    <a:pt x="411359" y="507964"/>
                  </a:cubicBezTo>
                  <a:lnTo>
                    <a:pt x="411359" y="507964"/>
                  </a:lnTo>
                  <a:cubicBezTo>
                    <a:pt x="415264" y="505678"/>
                    <a:pt x="450221" y="484532"/>
                    <a:pt x="435362" y="445194"/>
                  </a:cubicBezTo>
                  <a:lnTo>
                    <a:pt x="435362" y="445194"/>
                  </a:lnTo>
                  <a:cubicBezTo>
                    <a:pt x="432314" y="437098"/>
                    <a:pt x="435553" y="427954"/>
                    <a:pt x="442982" y="423572"/>
                  </a:cubicBezTo>
                  <a:lnTo>
                    <a:pt x="442982" y="423572"/>
                  </a:lnTo>
                  <a:cubicBezTo>
                    <a:pt x="446411" y="421477"/>
                    <a:pt x="476986" y="401665"/>
                    <a:pt x="462318" y="365374"/>
                  </a:cubicBezTo>
                  <a:lnTo>
                    <a:pt x="462318" y="365374"/>
                  </a:lnTo>
                  <a:cubicBezTo>
                    <a:pt x="458889" y="356897"/>
                    <a:pt x="462413" y="347277"/>
                    <a:pt x="470510" y="342991"/>
                  </a:cubicBezTo>
                  <a:lnTo>
                    <a:pt x="470510" y="342991"/>
                  </a:lnTo>
                  <a:cubicBezTo>
                    <a:pt x="470700" y="342895"/>
                    <a:pt x="499275" y="327084"/>
                    <a:pt x="497275" y="301843"/>
                  </a:cubicBezTo>
                  <a:cubicBezTo>
                    <a:pt x="495751" y="282983"/>
                    <a:pt x="458984" y="275839"/>
                    <a:pt x="449173" y="274887"/>
                  </a:cubicBezTo>
                  <a:lnTo>
                    <a:pt x="259435" y="255837"/>
                  </a:lnTo>
                  <a:cubicBezTo>
                    <a:pt x="247339" y="254599"/>
                    <a:pt x="240004" y="241835"/>
                    <a:pt x="245053" y="230786"/>
                  </a:cubicBezTo>
                  <a:lnTo>
                    <a:pt x="245053" y="230786"/>
                  </a:lnTo>
                  <a:cubicBezTo>
                    <a:pt x="255149" y="208688"/>
                    <a:pt x="280010" y="142966"/>
                    <a:pt x="274009" y="104199"/>
                  </a:cubicBezTo>
                  <a:cubicBezTo>
                    <a:pt x="268008" y="65432"/>
                    <a:pt x="255149" y="29332"/>
                    <a:pt x="249625" y="15045"/>
                  </a:cubicBezTo>
                  <a:cubicBezTo>
                    <a:pt x="248482" y="11997"/>
                    <a:pt x="246481" y="9425"/>
                    <a:pt x="243910" y="7425"/>
                  </a:cubicBezTo>
                  <a:cubicBezTo>
                    <a:pt x="241338" y="5425"/>
                    <a:pt x="237814" y="3234"/>
                    <a:pt x="233623" y="1710"/>
                  </a:cubicBezTo>
                  <a:cubicBezTo>
                    <a:pt x="225526" y="-1052"/>
                    <a:pt x="216668" y="-481"/>
                    <a:pt x="207334" y="3520"/>
                  </a:cubicBezTo>
                  <a:cubicBezTo>
                    <a:pt x="201523" y="5996"/>
                    <a:pt x="197618" y="11806"/>
                    <a:pt x="197047" y="18093"/>
                  </a:cubicBezTo>
                  <a:lnTo>
                    <a:pt x="189427" y="101722"/>
                  </a:lnTo>
                  <a:lnTo>
                    <a:pt x="188093" y="104580"/>
                  </a:lnTo>
                  <a:cubicBezTo>
                    <a:pt x="186569" y="107818"/>
                    <a:pt x="149803" y="184304"/>
                    <a:pt x="67983" y="270315"/>
                  </a:cubicBezTo>
                  <a:lnTo>
                    <a:pt x="65887" y="272506"/>
                  </a:lnTo>
                  <a:lnTo>
                    <a:pt x="29121" y="291270"/>
                  </a:lnTo>
                  <a:lnTo>
                    <a:pt x="21025" y="293365"/>
                  </a:lnTo>
                  <a:lnTo>
                    <a:pt x="70" y="522156"/>
                  </a:lnTo>
                  <a:cubicBezTo>
                    <a:pt x="-788" y="531967"/>
                    <a:pt x="6356" y="540539"/>
                    <a:pt x="16167" y="541492"/>
                  </a:cubicBezTo>
                  <a:lnTo>
                    <a:pt x="16167" y="541492"/>
                  </a:lnTo>
                  <a:cubicBezTo>
                    <a:pt x="19310" y="541777"/>
                    <a:pt x="22263" y="542825"/>
                    <a:pt x="24835" y="544635"/>
                  </a:cubicBezTo>
                  <a:lnTo>
                    <a:pt x="56648" y="567114"/>
                  </a:lnTo>
                  <a:cubicBezTo>
                    <a:pt x="59315" y="569019"/>
                    <a:pt x="62268" y="570162"/>
                    <a:pt x="65316" y="570448"/>
                  </a:cubicBezTo>
                  <a:close/>
                </a:path>
              </a:pathLst>
            </a:custGeom>
            <a:solidFill>
              <a:srgbClr val="EDF4F6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C15C2DF-522D-4E5D-8777-98ACEDC8DB74}"/>
                </a:ext>
              </a:extLst>
            </p:cNvPr>
            <p:cNvSpPr/>
            <p:nvPr/>
          </p:nvSpPr>
          <p:spPr>
            <a:xfrm>
              <a:off x="642458" y="4346659"/>
              <a:ext cx="200025" cy="323850"/>
            </a:xfrm>
            <a:custGeom>
              <a:avLst/>
              <a:gdLst>
                <a:gd name="connsiteX0" fmla="*/ 0 w 200025"/>
                <a:gd name="connsiteY0" fmla="*/ 308801 h 323850"/>
                <a:gd name="connsiteX1" fmla="*/ 180118 w 200025"/>
                <a:gd name="connsiteY1" fmla="*/ 325279 h 323850"/>
                <a:gd name="connsiteX2" fmla="*/ 192976 w 200025"/>
                <a:gd name="connsiteY2" fmla="*/ 184690 h 323850"/>
                <a:gd name="connsiteX3" fmla="*/ 208407 w 200025"/>
                <a:gd name="connsiteY3" fmla="*/ 16478 h 323850"/>
                <a:gd name="connsiteX4" fmla="*/ 28289 w 200025"/>
                <a:gd name="connsiteY4" fmla="*/ 0 h 323850"/>
                <a:gd name="connsiteX5" fmla="*/ 0 w 200025"/>
                <a:gd name="connsiteY5" fmla="*/ 30880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25" h="323850">
                  <a:moveTo>
                    <a:pt x="0" y="308801"/>
                  </a:moveTo>
                  <a:lnTo>
                    <a:pt x="180118" y="325279"/>
                  </a:lnTo>
                  <a:lnTo>
                    <a:pt x="192976" y="184690"/>
                  </a:lnTo>
                  <a:lnTo>
                    <a:pt x="208407" y="16478"/>
                  </a:lnTo>
                  <a:lnTo>
                    <a:pt x="28289" y="0"/>
                  </a:lnTo>
                  <a:lnTo>
                    <a:pt x="0" y="308801"/>
                  </a:lnTo>
                  <a:close/>
                </a:path>
              </a:pathLst>
            </a:custGeom>
            <a:solidFill>
              <a:srgbClr val="EDF4F6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461E832-F4FC-4327-949F-80B8F7A366DD}"/>
              </a:ext>
            </a:extLst>
          </p:cNvPr>
          <p:cNvSpPr/>
          <p:nvPr/>
        </p:nvSpPr>
        <p:spPr>
          <a:xfrm rot="10800000">
            <a:off x="12184772" y="2310789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5969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FE2D7D4-D922-4268-8B3A-79E56999BA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94753" y="3108460"/>
            <a:ext cx="1176580" cy="646331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dist="50800" dir="5400000" algn="ctr" rotWithShape="0">
              <a:srgbClr val="000000">
                <a:alpha val="0"/>
              </a:srgbClr>
            </a:outerShdw>
          </a:effectLst>
          <a:scene3d>
            <a:camera prst="orthographicFront"/>
            <a:lightRig rig="threePt" dir="t"/>
          </a:scene3d>
          <a:sp3d prstMaterial="dkEdge"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79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47480">
        <p159:morph option="byObject"/>
      </p:transition>
    </mc:Choice>
    <mc:Fallback xmlns="">
      <p:transition spd="slow" advTm="474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54" grpId="0" animBg="1"/>
      <p:bldP spid="55" grpId="0"/>
      <p:bldP spid="57" grpId="0" animBg="1"/>
      <p:bldP spid="5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F54DDE4B-A76F-4F06-BF69-80EC9066B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6486" y="256078"/>
            <a:ext cx="10833259" cy="634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EDA8AE2-9891-4FA3-BA57-A55BAD358963}"/>
              </a:ext>
            </a:extLst>
          </p:cNvPr>
          <p:cNvSpPr/>
          <p:nvPr/>
        </p:nvSpPr>
        <p:spPr>
          <a:xfrm rot="16200000">
            <a:off x="10281821" y="1827320"/>
            <a:ext cx="915879" cy="3950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950849-AC87-4B45-8C22-09962B105EA5}"/>
              </a:ext>
            </a:extLst>
          </p:cNvPr>
          <p:cNvSpPr/>
          <p:nvPr/>
        </p:nvSpPr>
        <p:spPr>
          <a:xfrm rot="16200000">
            <a:off x="9896099" y="2583402"/>
            <a:ext cx="915879" cy="3950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492705-EBF5-446C-8FC3-32FF39CB144C}"/>
              </a:ext>
            </a:extLst>
          </p:cNvPr>
          <p:cNvSpPr txBox="1"/>
          <p:nvPr/>
        </p:nvSpPr>
        <p:spPr>
          <a:xfrm>
            <a:off x="11269745" y="1197577"/>
            <a:ext cx="850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FF0000"/>
                </a:solidFill>
                <a:effectLst/>
                <a:latin typeface="Helvetica Neue"/>
              </a:rPr>
              <a:t>15.6%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25AAA648-C7F4-4935-84B0-78E2D66AF11C}"/>
              </a:ext>
            </a:extLst>
          </p:cNvPr>
          <p:cNvSpPr/>
          <p:nvPr/>
        </p:nvSpPr>
        <p:spPr>
          <a:xfrm>
            <a:off x="11224334" y="889078"/>
            <a:ext cx="967666" cy="986330"/>
          </a:xfrm>
          <a:prstGeom prst="flowChartDecision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42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E9579506-029B-4D66-BF5A-FDF391D69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1566" y="402996"/>
            <a:ext cx="11249901" cy="605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95114CBE-52FD-4891-BAAF-85A81D1D6291}"/>
              </a:ext>
            </a:extLst>
          </p:cNvPr>
          <p:cNvSpPr/>
          <p:nvPr/>
        </p:nvSpPr>
        <p:spPr>
          <a:xfrm>
            <a:off x="8424908" y="4021584"/>
            <a:ext cx="745724" cy="630315"/>
          </a:xfrm>
          <a:prstGeom prst="star5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992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8048853A-8496-449E-ADB6-623F9F42D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6421" y="135270"/>
            <a:ext cx="11372227" cy="643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tar: 5 Points 2">
            <a:extLst>
              <a:ext uri="{FF2B5EF4-FFF2-40B4-BE49-F238E27FC236}">
                <a16:creationId xmlns:a16="http://schemas.microsoft.com/office/drawing/2014/main" id="{4C827E2E-A68C-479D-9EB9-201A6BCA6C86}"/>
              </a:ext>
            </a:extLst>
          </p:cNvPr>
          <p:cNvSpPr/>
          <p:nvPr/>
        </p:nvSpPr>
        <p:spPr>
          <a:xfrm>
            <a:off x="2934809" y="1174719"/>
            <a:ext cx="302580" cy="256527"/>
          </a:xfrm>
          <a:prstGeom prst="star5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8431478-9906-40ED-92F3-24A0FA366EE5}"/>
              </a:ext>
            </a:extLst>
          </p:cNvPr>
          <p:cNvCxnSpPr>
            <a:cxnSpLocks/>
          </p:cNvCxnSpPr>
          <p:nvPr/>
        </p:nvCxnSpPr>
        <p:spPr>
          <a:xfrm>
            <a:off x="4749553" y="3675355"/>
            <a:ext cx="1464815" cy="843378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933646-336B-4202-8E6E-B15779777DBB}"/>
              </a:ext>
            </a:extLst>
          </p:cNvPr>
          <p:cNvCxnSpPr>
            <a:cxnSpLocks/>
          </p:cNvCxnSpPr>
          <p:nvPr/>
        </p:nvCxnSpPr>
        <p:spPr>
          <a:xfrm>
            <a:off x="6320901" y="4518733"/>
            <a:ext cx="3728621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Arrow: Right 5">
            <a:hlinkClick r:id="rId5" action="ppaction://hlinksldjump"/>
            <a:extLst>
              <a:ext uri="{FF2B5EF4-FFF2-40B4-BE49-F238E27FC236}">
                <a16:creationId xmlns:a16="http://schemas.microsoft.com/office/drawing/2014/main" id="{58C0A757-0233-4A36-8DF8-25014DBE4D1C}"/>
              </a:ext>
            </a:extLst>
          </p:cNvPr>
          <p:cNvSpPr/>
          <p:nvPr/>
        </p:nvSpPr>
        <p:spPr>
          <a:xfrm>
            <a:off x="10915871" y="6123912"/>
            <a:ext cx="1015717" cy="598818"/>
          </a:xfrm>
          <a:prstGeom prst="rightArrow">
            <a:avLst>
              <a:gd name="adj1" fmla="val 43156"/>
              <a:gd name="adj2" fmla="val 50000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30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flood" dir="t"/>
          </a:scene3d>
          <a:sp3d prstMaterial="dkEdge"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Next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46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78C493A8-A6BE-4B40-B88C-F80FB5DDE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762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hlinkClick r:id="" action="ppaction://noaction"/>
            <a:extLst>
              <a:ext uri="{FF2B5EF4-FFF2-40B4-BE49-F238E27FC236}">
                <a16:creationId xmlns:a16="http://schemas.microsoft.com/office/drawing/2014/main" id="{62058168-4CD8-4C0D-8E2E-D818FD3A4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98" y="671804"/>
            <a:ext cx="5531088" cy="536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" action="ppaction://noaction"/>
            <a:extLst>
              <a:ext uri="{FF2B5EF4-FFF2-40B4-BE49-F238E27FC236}">
                <a16:creationId xmlns:a16="http://schemas.microsoft.com/office/drawing/2014/main" id="{251054E6-1197-4D85-9783-4933CD9CF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415" y="671804"/>
            <a:ext cx="5211283" cy="536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385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hlinkClick r:id="" action="ppaction://noaction"/>
            <a:extLst>
              <a:ext uri="{FF2B5EF4-FFF2-40B4-BE49-F238E27FC236}">
                <a16:creationId xmlns:a16="http://schemas.microsoft.com/office/drawing/2014/main" id="{C6FA1AA9-5216-4BE7-ADD3-38504BE65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709" y="209747"/>
            <a:ext cx="10563033" cy="643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tar: 5 Points 2">
            <a:extLst>
              <a:ext uri="{FF2B5EF4-FFF2-40B4-BE49-F238E27FC236}">
                <a16:creationId xmlns:a16="http://schemas.microsoft.com/office/drawing/2014/main" id="{2E49DE2F-CC4F-4C5B-A573-0553BC031AE2}"/>
              </a:ext>
            </a:extLst>
          </p:cNvPr>
          <p:cNvSpPr/>
          <p:nvPr/>
        </p:nvSpPr>
        <p:spPr>
          <a:xfrm>
            <a:off x="3334304" y="846246"/>
            <a:ext cx="302580" cy="256527"/>
          </a:xfrm>
          <a:prstGeom prst="star5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7C176DCE-879B-440D-9E20-CF6142EDAF23}"/>
              </a:ext>
            </a:extLst>
          </p:cNvPr>
          <p:cNvSpPr/>
          <p:nvPr/>
        </p:nvSpPr>
        <p:spPr>
          <a:xfrm>
            <a:off x="4417380" y="3172473"/>
            <a:ext cx="302580" cy="256527"/>
          </a:xfrm>
          <a:prstGeom prst="star5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33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hlinkClick r:id="" action="ppaction://noaction"/>
            <a:extLst>
              <a:ext uri="{FF2B5EF4-FFF2-40B4-BE49-F238E27FC236}">
                <a16:creationId xmlns:a16="http://schemas.microsoft.com/office/drawing/2014/main" id="{754779E5-A311-4146-98A3-D24A0FB5C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540" y="488553"/>
            <a:ext cx="10326814" cy="61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tar: 5 Points 2">
            <a:extLst>
              <a:ext uri="{FF2B5EF4-FFF2-40B4-BE49-F238E27FC236}">
                <a16:creationId xmlns:a16="http://schemas.microsoft.com/office/drawing/2014/main" id="{294A219F-97B8-40B6-AE0E-2B3619E1955E}"/>
              </a:ext>
            </a:extLst>
          </p:cNvPr>
          <p:cNvSpPr/>
          <p:nvPr/>
        </p:nvSpPr>
        <p:spPr>
          <a:xfrm>
            <a:off x="3440837" y="1156964"/>
            <a:ext cx="302580" cy="256527"/>
          </a:xfrm>
          <a:prstGeom prst="star5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ABF84FC8-606E-4D9F-AD04-F9A7E69E645B}"/>
              </a:ext>
            </a:extLst>
          </p:cNvPr>
          <p:cNvSpPr/>
          <p:nvPr/>
        </p:nvSpPr>
        <p:spPr>
          <a:xfrm>
            <a:off x="3831453" y="3429000"/>
            <a:ext cx="302580" cy="256527"/>
          </a:xfrm>
          <a:prstGeom prst="star5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DE3141B-B50E-43CD-8A11-1A5BBFD755E4}"/>
              </a:ext>
            </a:extLst>
          </p:cNvPr>
          <p:cNvSpPr/>
          <p:nvPr/>
        </p:nvSpPr>
        <p:spPr>
          <a:xfrm>
            <a:off x="10722864" y="6018176"/>
            <a:ext cx="1081659" cy="51435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30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flood" dir="t"/>
          </a:scene3d>
          <a:sp3d prstMaterial="dkEdge"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Next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3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A20157EB-CED2-4746-9510-E5AFC30C2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55" y="650497"/>
            <a:ext cx="6006539" cy="5571066"/>
          </a:xfrm>
          <a:prstGeom prst="rect">
            <a:avLst/>
          </a:prstGeom>
        </p:spPr>
      </p:pic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9C811157-76EF-40E6-A6B8-7EBF90642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207" y="557946"/>
            <a:ext cx="3238339" cy="1756799"/>
          </a:xfrm>
          <a:prstGeom prst="rect">
            <a:avLst/>
          </a:prstGeom>
        </p:spPr>
      </p:pic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9A4B7D8E-FB8A-4EFB-90CE-CB006F695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689" y="2560582"/>
            <a:ext cx="3299153" cy="1756799"/>
          </a:xfrm>
          <a:prstGeom prst="rect">
            <a:avLst/>
          </a:prstGeom>
        </p:spPr>
      </p:pic>
      <p:pic>
        <p:nvPicPr>
          <p:cNvPr id="39" name="Picture 38" descr="Chart, bar chart&#10;&#10;Description automatically generated">
            <a:extLst>
              <a:ext uri="{FF2B5EF4-FFF2-40B4-BE49-F238E27FC236}">
                <a16:creationId xmlns:a16="http://schemas.microsoft.com/office/drawing/2014/main" id="{1DFF7D94-6CB0-4F9B-A8BC-720CA6318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681" y="4582901"/>
            <a:ext cx="3223484" cy="17567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C26F1F-B815-47A3-B494-4965E4D6AC7F}"/>
              </a:ext>
            </a:extLst>
          </p:cNvPr>
          <p:cNvSpPr txBox="1"/>
          <p:nvPr/>
        </p:nvSpPr>
        <p:spPr>
          <a:xfrm>
            <a:off x="4043364" y="3871913"/>
            <a:ext cx="1628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w Cen MT" panose="020B0602020104020603" pitchFamily="34" charset="0"/>
              </a:rPr>
              <a:t>65%</a:t>
            </a:r>
            <a:endParaRPr lang="en-IN" sz="3200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34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445B85C4-6244-4B88-923D-8BD5A92B2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97"/>
            <a:ext cx="12192000" cy="68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137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EF0053AC-538E-42CC-8872-3ABF7D1B2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27122" y="252944"/>
            <a:ext cx="8855981" cy="651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3AAECB4-6F2C-4817-B0A9-D61BA48FD68B}"/>
              </a:ext>
            </a:extLst>
          </p:cNvPr>
          <p:cNvSpPr/>
          <p:nvPr/>
        </p:nvSpPr>
        <p:spPr>
          <a:xfrm>
            <a:off x="3071675" y="1065322"/>
            <a:ext cx="1447060" cy="8966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61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hlinkClick r:id="rId3" action="ppaction://hlinksldjump"/>
            <a:extLst>
              <a:ext uri="{FF2B5EF4-FFF2-40B4-BE49-F238E27FC236}">
                <a16:creationId xmlns:a16="http://schemas.microsoft.com/office/drawing/2014/main" id="{C18DFB41-7366-401C-9F39-A1D5437B5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0113" y="289875"/>
            <a:ext cx="10200442" cy="642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tar: 5 Points 2">
            <a:extLst>
              <a:ext uri="{FF2B5EF4-FFF2-40B4-BE49-F238E27FC236}">
                <a16:creationId xmlns:a16="http://schemas.microsoft.com/office/drawing/2014/main" id="{91D91989-3858-4988-99D6-47ADD0D8E928}"/>
              </a:ext>
            </a:extLst>
          </p:cNvPr>
          <p:cNvSpPr/>
          <p:nvPr/>
        </p:nvSpPr>
        <p:spPr>
          <a:xfrm>
            <a:off x="2277863" y="935022"/>
            <a:ext cx="302580" cy="256527"/>
          </a:xfrm>
          <a:prstGeom prst="star5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B993E279-1DB5-4A85-B43E-E355DC6F93EA}"/>
              </a:ext>
            </a:extLst>
          </p:cNvPr>
          <p:cNvSpPr/>
          <p:nvPr/>
        </p:nvSpPr>
        <p:spPr>
          <a:xfrm>
            <a:off x="3291397" y="1939678"/>
            <a:ext cx="302580" cy="256527"/>
          </a:xfrm>
          <a:prstGeom prst="star5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21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FDC365D7-ADC6-46CC-B557-2E53E8E92C31}"/>
              </a:ext>
            </a:extLst>
          </p:cNvPr>
          <p:cNvGrpSpPr/>
          <p:nvPr/>
        </p:nvGrpSpPr>
        <p:grpSpPr>
          <a:xfrm>
            <a:off x="-2539" y="-1160864"/>
            <a:ext cx="12238082" cy="8858256"/>
            <a:chOff x="-8951757" y="-1160864"/>
            <a:chExt cx="12238082" cy="885825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E3A3A3E-C0D9-46DD-BBD1-BF5B6264F45D}"/>
                </a:ext>
              </a:extLst>
            </p:cNvPr>
            <p:cNvSpPr/>
            <p:nvPr/>
          </p:nvSpPr>
          <p:spPr>
            <a:xfrm>
              <a:off x="-8951757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7A21357E-D84B-423C-999E-20393A0A784E}"/>
                </a:ext>
              </a:extLst>
            </p:cNvPr>
            <p:cNvSpPr/>
            <p:nvPr/>
          </p:nvSpPr>
          <p:spPr>
            <a:xfrm>
              <a:off x="2719137" y="2264871"/>
              <a:ext cx="521106" cy="2360918"/>
            </a:xfrm>
            <a:prstGeom prst="roundRect">
              <a:avLst>
                <a:gd name="adj" fmla="val 13542"/>
              </a:avLst>
            </a:prstGeom>
            <a:solidFill>
              <a:srgbClr val="FC3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B40E12B-C3E6-4F1E-AC08-E1528BD1A8C5}"/>
                </a:ext>
              </a:extLst>
            </p:cNvPr>
            <p:cNvSpPr txBox="1"/>
            <p:nvPr/>
          </p:nvSpPr>
          <p:spPr>
            <a:xfrm rot="16200000">
              <a:off x="1844256" y="3191293"/>
              <a:ext cx="23609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64146" y="-1160864"/>
            <a:ext cx="12180190" cy="8858256"/>
            <a:chOff x="-8953821" y="-1160864"/>
            <a:chExt cx="12239191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29753" y="3170171"/>
              <a:ext cx="2360918" cy="55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E8A45AF-27E0-4EED-967F-6E5C42F67EFF}"/>
              </a:ext>
            </a:extLst>
          </p:cNvPr>
          <p:cNvGrpSpPr/>
          <p:nvPr/>
        </p:nvGrpSpPr>
        <p:grpSpPr>
          <a:xfrm>
            <a:off x="-11116442" y="-1160864"/>
            <a:ext cx="12133226" cy="8858256"/>
            <a:chOff x="-8953821" y="-1160864"/>
            <a:chExt cx="12237176" cy="885825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83E80AF-E4FD-4B39-AF5D-C378F0D15438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3844758-9F7D-4C5B-9A71-D6C43F2B1B72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8C51A93-38CA-4A60-9D43-53EA7BAD3B64}"/>
                </a:ext>
              </a:extLst>
            </p:cNvPr>
            <p:cNvSpPr txBox="1"/>
            <p:nvPr/>
          </p:nvSpPr>
          <p:spPr>
            <a:xfrm rot="16200000">
              <a:off x="1825682" y="3166300"/>
              <a:ext cx="2360918" cy="554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Attributes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188C772-8045-4A8B-9F9D-BFF9F7C903E6}"/>
              </a:ext>
            </a:extLst>
          </p:cNvPr>
          <p:cNvGrpSpPr/>
          <p:nvPr/>
        </p:nvGrpSpPr>
        <p:grpSpPr>
          <a:xfrm>
            <a:off x="-11549808" y="-1160864"/>
            <a:ext cx="12065892" cy="8858256"/>
            <a:chOff x="-8951757" y="-1160864"/>
            <a:chExt cx="12239568" cy="885825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BCBA005-572E-40C5-BE53-4BBDF74F1FC4}"/>
                </a:ext>
              </a:extLst>
            </p:cNvPr>
            <p:cNvSpPr/>
            <p:nvPr/>
          </p:nvSpPr>
          <p:spPr>
            <a:xfrm>
              <a:off x="-8951757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40EBC8C-8812-4BE9-AAB3-BFE4A080A029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28BD97B-BF32-47D8-9A69-BFEFD3805858}"/>
                </a:ext>
              </a:extLst>
            </p:cNvPr>
            <p:cNvSpPr txBox="1"/>
            <p:nvPr/>
          </p:nvSpPr>
          <p:spPr>
            <a:xfrm rot="16200000">
              <a:off x="1826488" y="3164466"/>
              <a:ext cx="2360918" cy="561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Analysis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F98F8D-89F2-45E7-A64D-12B93D801E63}"/>
              </a:ext>
            </a:extLst>
          </p:cNvPr>
          <p:cNvCxnSpPr>
            <a:cxnSpLocks/>
            <a:stCxn id="52" idx="6"/>
          </p:cNvCxnSpPr>
          <p:nvPr/>
        </p:nvCxnSpPr>
        <p:spPr>
          <a:xfrm>
            <a:off x="3763456" y="3623253"/>
            <a:ext cx="205347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69BBF09-0331-4D61-814A-D69B00E0DA85}"/>
              </a:ext>
            </a:extLst>
          </p:cNvPr>
          <p:cNvGrpSpPr/>
          <p:nvPr/>
        </p:nvGrpSpPr>
        <p:grpSpPr>
          <a:xfrm>
            <a:off x="3582650" y="3517706"/>
            <a:ext cx="211094" cy="211094"/>
            <a:chOff x="1677812" y="4248152"/>
            <a:chExt cx="211094" cy="21109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2AA0B72-A456-4185-B4F8-A23552D6584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3C0291D-3438-4C58-976F-62EC10D759E2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01A7A29-03C9-48C6-9056-20031F951FCF}"/>
              </a:ext>
            </a:extLst>
          </p:cNvPr>
          <p:cNvCxnSpPr>
            <a:cxnSpLocks/>
            <a:endCxn id="58" idx="2"/>
          </p:cNvCxnSpPr>
          <p:nvPr/>
        </p:nvCxnSpPr>
        <p:spPr>
          <a:xfrm>
            <a:off x="5997735" y="3623253"/>
            <a:ext cx="202103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D0EF715-55B8-477A-9BD3-A24E0EB4400C}"/>
              </a:ext>
            </a:extLst>
          </p:cNvPr>
          <p:cNvGrpSpPr/>
          <p:nvPr/>
        </p:nvGrpSpPr>
        <p:grpSpPr>
          <a:xfrm>
            <a:off x="5816929" y="3517706"/>
            <a:ext cx="211094" cy="211094"/>
            <a:chOff x="3855819" y="4248152"/>
            <a:chExt cx="211094" cy="211094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BD22007-4C3F-498A-94E7-75EABCB5D1DA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EA0EE2F-1218-4BE0-A45B-AEB0E4E8C93C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24E465-4712-46E7-ABB6-67617BB7AD95}"/>
              </a:ext>
            </a:extLst>
          </p:cNvPr>
          <p:cNvGrpSpPr/>
          <p:nvPr/>
        </p:nvGrpSpPr>
        <p:grpSpPr>
          <a:xfrm>
            <a:off x="8018768" y="3517706"/>
            <a:ext cx="211094" cy="211094"/>
            <a:chOff x="5973250" y="4248152"/>
            <a:chExt cx="211094" cy="211094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83B98A8-4EA5-426C-992E-F1851BE3F8F0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3730E4-4465-4AF3-8495-CEEDA00758BD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20FA332-649A-454F-801C-5FD9E1B0C912}"/>
              </a:ext>
            </a:extLst>
          </p:cNvPr>
          <p:cNvSpPr txBox="1"/>
          <p:nvPr/>
        </p:nvSpPr>
        <p:spPr>
          <a:xfrm>
            <a:off x="2757922" y="4188725"/>
            <a:ext cx="18497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Identify </a:t>
            </a:r>
            <a:r>
              <a:rPr kumimoji="0" lang="en-US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facebook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user usage</a:t>
            </a:r>
            <a:r>
              <a:rPr kumimoji="0" lang="en-US" sz="140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pattern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a</a:t>
            </a:r>
            <a:r>
              <a:rPr lang="en-US" sz="140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cross gender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70C80E-DE68-4942-AC41-1695DBF45D6A}"/>
              </a:ext>
            </a:extLst>
          </p:cNvPr>
          <p:cNvSpPr txBox="1"/>
          <p:nvPr/>
        </p:nvSpPr>
        <p:spPr>
          <a:xfrm>
            <a:off x="2538264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5969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User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FD629A-2912-46B9-9544-360261AF1433}"/>
              </a:ext>
            </a:extLst>
          </p:cNvPr>
          <p:cNvSpPr txBox="1"/>
          <p:nvPr/>
        </p:nvSpPr>
        <p:spPr>
          <a:xfrm>
            <a:off x="5003104" y="4188725"/>
            <a:ext cx="18497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Identify </a:t>
            </a:r>
            <a:r>
              <a:rPr kumimoji="0" lang="en-US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facebook</a:t>
            </a:r>
            <a:r>
              <a:rPr kumimoji="0" lang="en-US" sz="140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user demographics through their different age groups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F5D7BFF-ABE6-495A-B088-3121C095EABB}"/>
              </a:ext>
            </a:extLst>
          </p:cNvPr>
          <p:cNvSpPr txBox="1"/>
          <p:nvPr/>
        </p:nvSpPr>
        <p:spPr>
          <a:xfrm>
            <a:off x="4671640" y="3709155"/>
            <a:ext cx="2400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2CBB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Demographics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707574-E5F0-4D78-A9DB-14A7C3E959C0}"/>
              </a:ext>
            </a:extLst>
          </p:cNvPr>
          <p:cNvSpPr txBox="1"/>
          <p:nvPr/>
        </p:nvSpPr>
        <p:spPr>
          <a:xfrm>
            <a:off x="7216651" y="4188725"/>
            <a:ext cx="18497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Identify different platform used</a:t>
            </a:r>
            <a:r>
              <a:rPr kumimoji="0" lang="en-US" sz="140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for </a:t>
            </a:r>
            <a:r>
              <a:rPr kumimoji="0" lang="en-US" sz="140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facebook</a:t>
            </a:r>
            <a:r>
              <a:rPr kumimoji="0" lang="en-US" sz="140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and most preferred one.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2C88B0-4E68-4265-B3C1-D6914AB2C75E}"/>
              </a:ext>
            </a:extLst>
          </p:cNvPr>
          <p:cNvSpPr txBox="1"/>
          <p:nvPr/>
        </p:nvSpPr>
        <p:spPr>
          <a:xfrm>
            <a:off x="6996993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EC63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Platform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963722A-D1A9-4FC7-96A3-9311AFC4EFEF}"/>
              </a:ext>
            </a:extLst>
          </p:cNvPr>
          <p:cNvGrpSpPr/>
          <p:nvPr/>
        </p:nvGrpSpPr>
        <p:grpSpPr>
          <a:xfrm>
            <a:off x="3044948" y="1755914"/>
            <a:ext cx="1275682" cy="1275682"/>
            <a:chOff x="3063120" y="1755914"/>
            <a:chExt cx="1275682" cy="1275682"/>
          </a:xfrm>
        </p:grpSpPr>
        <p:sp>
          <p:nvSpPr>
            <p:cNvPr id="67" name="Teardrop 66">
              <a:extLst>
                <a:ext uri="{FF2B5EF4-FFF2-40B4-BE49-F238E27FC236}">
                  <a16:creationId xmlns:a16="http://schemas.microsoft.com/office/drawing/2014/main" id="{C22EEC6E-4D84-4518-88E7-AB116B9E959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4BF24E-1124-4639-A1C3-222C13369E71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FF86538-2125-4958-9BF5-B14071007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ECB4B41-96EB-41A4-9781-2E88EB0FF6EF}"/>
              </a:ext>
            </a:extLst>
          </p:cNvPr>
          <p:cNvGrpSpPr/>
          <p:nvPr/>
        </p:nvGrpSpPr>
        <p:grpSpPr>
          <a:xfrm>
            <a:off x="5280540" y="1755914"/>
            <a:ext cx="1275682" cy="1275682"/>
            <a:chOff x="5242440" y="1755914"/>
            <a:chExt cx="1275682" cy="1275682"/>
          </a:xfrm>
        </p:grpSpPr>
        <p:sp>
          <p:nvSpPr>
            <p:cNvPr id="71" name="Teardrop 70">
              <a:extLst>
                <a:ext uri="{FF2B5EF4-FFF2-40B4-BE49-F238E27FC236}">
                  <a16:creationId xmlns:a16="http://schemas.microsoft.com/office/drawing/2014/main" id="{BA91AEE2-2EDB-4F1C-BEB3-32F6F67AF4EA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8B59193-864F-4C49-A65B-DF7A04E2A0F3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A36B68AC-E84F-4176-B68B-5977E184B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542261-D1E9-4E30-BBE2-57369359B35D}"/>
              </a:ext>
            </a:extLst>
          </p:cNvPr>
          <p:cNvGrpSpPr/>
          <p:nvPr/>
        </p:nvGrpSpPr>
        <p:grpSpPr>
          <a:xfrm>
            <a:off x="7475689" y="1755914"/>
            <a:ext cx="1275682" cy="1275682"/>
            <a:chOff x="7353181" y="1755914"/>
            <a:chExt cx="1275682" cy="1275682"/>
          </a:xfrm>
        </p:grpSpPr>
        <p:sp>
          <p:nvSpPr>
            <p:cNvPr id="75" name="Teardrop 74">
              <a:extLst>
                <a:ext uri="{FF2B5EF4-FFF2-40B4-BE49-F238E27FC236}">
                  <a16:creationId xmlns:a16="http://schemas.microsoft.com/office/drawing/2014/main" id="{3B70191C-994A-41DA-86BB-2C6388692314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65F35AF-0BEA-4EE9-BA55-403BF1FAB26F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4120076-6DD4-4994-BFE6-A398B090A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7AD7246-C049-4EA0-934B-B757C10AB86E}"/>
              </a:ext>
            </a:extLst>
          </p:cNvPr>
          <p:cNvSpPr txBox="1"/>
          <p:nvPr/>
        </p:nvSpPr>
        <p:spPr>
          <a:xfrm>
            <a:off x="2288512" y="351749"/>
            <a:ext cx="727891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Correct Recommendations based on Insights</a:t>
            </a:r>
          </a:p>
        </p:txBody>
      </p:sp>
      <p:grpSp>
        <p:nvGrpSpPr>
          <p:cNvPr id="50" name="Group 4">
            <a:extLst>
              <a:ext uri="{FF2B5EF4-FFF2-40B4-BE49-F238E27FC236}">
                <a16:creationId xmlns:a16="http://schemas.microsoft.com/office/drawing/2014/main" id="{D8EBEE37-1F46-4D91-A0D3-82EA1B4A4601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9013572" y="3781680"/>
            <a:ext cx="2845760" cy="3140419"/>
            <a:chOff x="4986" y="883"/>
            <a:chExt cx="2608" cy="2878"/>
          </a:xfrm>
        </p:grpSpPr>
        <p:sp>
          <p:nvSpPr>
            <p:cNvPr id="79" name="AutoShape 3">
              <a:extLst>
                <a:ext uri="{FF2B5EF4-FFF2-40B4-BE49-F238E27FC236}">
                  <a16:creationId xmlns:a16="http://schemas.microsoft.com/office/drawing/2014/main" id="{AC7ABAEB-1A13-4864-A462-48331F6140F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006" y="888"/>
              <a:ext cx="2583" cy="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8F5CE674-7594-447F-A9CB-122FDF977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7" y="3195"/>
              <a:ext cx="1942" cy="564"/>
            </a:xfrm>
            <a:custGeom>
              <a:avLst/>
              <a:gdLst>
                <a:gd name="T0" fmla="*/ 596 w 1094"/>
                <a:gd name="T1" fmla="*/ 0 h 318"/>
                <a:gd name="T2" fmla="*/ 558 w 1094"/>
                <a:gd name="T3" fmla="*/ 54 h 318"/>
                <a:gd name="T4" fmla="*/ 101 w 1094"/>
                <a:gd name="T5" fmla="*/ 219 h 318"/>
                <a:gd name="T6" fmla="*/ 81 w 1094"/>
                <a:gd name="T7" fmla="*/ 223 h 318"/>
                <a:gd name="T8" fmla="*/ 77 w 1094"/>
                <a:gd name="T9" fmla="*/ 223 h 318"/>
                <a:gd name="T10" fmla="*/ 77 w 1094"/>
                <a:gd name="T11" fmla="*/ 223 h 318"/>
                <a:gd name="T12" fmla="*/ 68 w 1094"/>
                <a:gd name="T13" fmla="*/ 224 h 318"/>
                <a:gd name="T14" fmla="*/ 1 w 1094"/>
                <a:gd name="T15" fmla="*/ 221 h 318"/>
                <a:gd name="T16" fmla="*/ 0 w 1094"/>
                <a:gd name="T17" fmla="*/ 221 h 318"/>
                <a:gd name="T18" fmla="*/ 525 w 1094"/>
                <a:gd name="T19" fmla="*/ 318 h 318"/>
                <a:gd name="T20" fmla="*/ 1094 w 1094"/>
                <a:gd name="T21" fmla="*/ 159 h 318"/>
                <a:gd name="T22" fmla="*/ 596 w 1094"/>
                <a:gd name="T2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4" h="318">
                  <a:moveTo>
                    <a:pt x="596" y="0"/>
                  </a:moveTo>
                  <a:cubicBezTo>
                    <a:pt x="596" y="24"/>
                    <a:pt x="580" y="45"/>
                    <a:pt x="558" y="54"/>
                  </a:cubicBezTo>
                  <a:cubicBezTo>
                    <a:pt x="101" y="219"/>
                    <a:pt x="101" y="219"/>
                    <a:pt x="101" y="219"/>
                  </a:cubicBezTo>
                  <a:cubicBezTo>
                    <a:pt x="94" y="222"/>
                    <a:pt x="88" y="223"/>
                    <a:pt x="81" y="223"/>
                  </a:cubicBezTo>
                  <a:cubicBezTo>
                    <a:pt x="80" y="223"/>
                    <a:pt x="79" y="223"/>
                    <a:pt x="77" y="223"/>
                  </a:cubicBezTo>
                  <a:cubicBezTo>
                    <a:pt x="77" y="223"/>
                    <a:pt x="77" y="223"/>
                    <a:pt x="77" y="223"/>
                  </a:cubicBezTo>
                  <a:cubicBezTo>
                    <a:pt x="76" y="223"/>
                    <a:pt x="73" y="224"/>
                    <a:pt x="68" y="224"/>
                  </a:cubicBezTo>
                  <a:cubicBezTo>
                    <a:pt x="49" y="224"/>
                    <a:pt x="6" y="221"/>
                    <a:pt x="1" y="221"/>
                  </a:cubicBezTo>
                  <a:cubicBezTo>
                    <a:pt x="1" y="221"/>
                    <a:pt x="1" y="221"/>
                    <a:pt x="0" y="221"/>
                  </a:cubicBezTo>
                  <a:cubicBezTo>
                    <a:pt x="86" y="278"/>
                    <a:pt x="289" y="318"/>
                    <a:pt x="525" y="318"/>
                  </a:cubicBezTo>
                  <a:cubicBezTo>
                    <a:pt x="839" y="318"/>
                    <a:pt x="1094" y="247"/>
                    <a:pt x="1094" y="159"/>
                  </a:cubicBezTo>
                  <a:cubicBezTo>
                    <a:pt x="1094" y="77"/>
                    <a:pt x="877" y="10"/>
                    <a:pt x="596" y="0"/>
                  </a:cubicBezTo>
                </a:path>
              </a:pathLst>
            </a:custGeom>
            <a:gradFill>
              <a:gsLst>
                <a:gs pos="32000">
                  <a:srgbClr val="14223C">
                    <a:alpha val="0"/>
                  </a:srgbClr>
                </a:gs>
                <a:gs pos="100000">
                  <a:srgbClr val="14223C"/>
                </a:gs>
              </a:gsLst>
              <a:lin ang="14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8008A471-73BB-42B0-A8FC-6FE63A5AD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9" y="883"/>
              <a:ext cx="1082" cy="2711"/>
            </a:xfrm>
            <a:custGeom>
              <a:avLst/>
              <a:gdLst>
                <a:gd name="T0" fmla="*/ 574 w 610"/>
                <a:gd name="T1" fmla="*/ 62 h 1529"/>
                <a:gd name="T2" fmla="*/ 574 w 610"/>
                <a:gd name="T3" fmla="*/ 1295 h 1529"/>
                <a:gd name="T4" fmla="*/ 535 w 610"/>
                <a:gd name="T5" fmla="*/ 1350 h 1529"/>
                <a:gd name="T6" fmla="*/ 121 w 610"/>
                <a:gd name="T7" fmla="*/ 1527 h 1529"/>
                <a:gd name="T8" fmla="*/ 45 w 610"/>
                <a:gd name="T9" fmla="*/ 1525 h 1529"/>
                <a:gd name="T10" fmla="*/ 0 w 610"/>
                <a:gd name="T11" fmla="*/ 1478 h 1529"/>
                <a:gd name="T12" fmla="*/ 0 w 610"/>
                <a:gd name="T13" fmla="*/ 225 h 1529"/>
                <a:gd name="T14" fmla="*/ 39 w 610"/>
                <a:gd name="T15" fmla="*/ 170 h 1529"/>
                <a:gd name="T16" fmla="*/ 495 w 610"/>
                <a:gd name="T17" fmla="*/ 7 h 1529"/>
                <a:gd name="T18" fmla="*/ 596 w 610"/>
                <a:gd name="T19" fmla="*/ 14 h 1529"/>
                <a:gd name="T20" fmla="*/ 574 w 610"/>
                <a:gd name="T21" fmla="*/ 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0" h="1529">
                  <a:moveTo>
                    <a:pt x="574" y="62"/>
                  </a:moveTo>
                  <a:cubicBezTo>
                    <a:pt x="574" y="1295"/>
                    <a:pt x="574" y="1295"/>
                    <a:pt x="574" y="1295"/>
                  </a:cubicBezTo>
                  <a:cubicBezTo>
                    <a:pt x="574" y="1320"/>
                    <a:pt x="558" y="1342"/>
                    <a:pt x="535" y="1350"/>
                  </a:cubicBezTo>
                  <a:cubicBezTo>
                    <a:pt x="121" y="1527"/>
                    <a:pt x="121" y="1527"/>
                    <a:pt x="121" y="1527"/>
                  </a:cubicBezTo>
                  <a:cubicBezTo>
                    <a:pt x="115" y="1529"/>
                    <a:pt x="51" y="1525"/>
                    <a:pt x="45" y="1525"/>
                  </a:cubicBezTo>
                  <a:cubicBezTo>
                    <a:pt x="21" y="1524"/>
                    <a:pt x="0" y="1504"/>
                    <a:pt x="0" y="1478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00"/>
                    <a:pt x="15" y="178"/>
                    <a:pt x="39" y="170"/>
                  </a:cubicBezTo>
                  <a:cubicBezTo>
                    <a:pt x="495" y="7"/>
                    <a:pt x="495" y="7"/>
                    <a:pt x="495" y="7"/>
                  </a:cubicBezTo>
                  <a:cubicBezTo>
                    <a:pt x="514" y="0"/>
                    <a:pt x="581" y="4"/>
                    <a:pt x="596" y="14"/>
                  </a:cubicBezTo>
                  <a:cubicBezTo>
                    <a:pt x="610" y="25"/>
                    <a:pt x="574" y="42"/>
                    <a:pt x="574" y="62"/>
                  </a:cubicBezTo>
                </a:path>
              </a:pathLst>
            </a:custGeom>
            <a:solidFill>
              <a:srgbClr val="353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">
              <a:extLst>
                <a:ext uri="{FF2B5EF4-FFF2-40B4-BE49-F238E27FC236}">
                  <a16:creationId xmlns:a16="http://schemas.microsoft.com/office/drawing/2014/main" id="{AFDFAADA-A407-45F1-A279-4657511A2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" y="884"/>
              <a:ext cx="1019" cy="2724"/>
            </a:xfrm>
            <a:custGeom>
              <a:avLst/>
              <a:gdLst>
                <a:gd name="T0" fmla="*/ 574 w 574"/>
                <a:gd name="T1" fmla="*/ 69 h 1536"/>
                <a:gd name="T2" fmla="*/ 574 w 574"/>
                <a:gd name="T3" fmla="*/ 1302 h 1536"/>
                <a:gd name="T4" fmla="*/ 536 w 574"/>
                <a:gd name="T5" fmla="*/ 1357 h 1536"/>
                <a:gd name="T6" fmla="*/ 79 w 574"/>
                <a:gd name="T7" fmla="*/ 1522 h 1536"/>
                <a:gd name="T8" fmla="*/ 0 w 574"/>
                <a:gd name="T9" fmla="*/ 1467 h 1536"/>
                <a:gd name="T10" fmla="*/ 0 w 574"/>
                <a:gd name="T11" fmla="*/ 232 h 1536"/>
                <a:gd name="T12" fmla="*/ 39 w 574"/>
                <a:gd name="T13" fmla="*/ 176 h 1536"/>
                <a:gd name="T14" fmla="*/ 496 w 574"/>
                <a:gd name="T15" fmla="*/ 13 h 1536"/>
                <a:gd name="T16" fmla="*/ 574 w 574"/>
                <a:gd name="T17" fmla="*/ 69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4" h="1536">
                  <a:moveTo>
                    <a:pt x="574" y="69"/>
                  </a:moveTo>
                  <a:cubicBezTo>
                    <a:pt x="574" y="1302"/>
                    <a:pt x="574" y="1302"/>
                    <a:pt x="574" y="1302"/>
                  </a:cubicBezTo>
                  <a:cubicBezTo>
                    <a:pt x="574" y="1326"/>
                    <a:pt x="559" y="1348"/>
                    <a:pt x="536" y="1357"/>
                  </a:cubicBezTo>
                  <a:cubicBezTo>
                    <a:pt x="79" y="1522"/>
                    <a:pt x="79" y="1522"/>
                    <a:pt x="79" y="1522"/>
                  </a:cubicBezTo>
                  <a:cubicBezTo>
                    <a:pt x="41" y="1536"/>
                    <a:pt x="0" y="1508"/>
                    <a:pt x="0" y="1467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07"/>
                    <a:pt x="16" y="185"/>
                    <a:pt x="39" y="176"/>
                  </a:cubicBezTo>
                  <a:cubicBezTo>
                    <a:pt x="496" y="13"/>
                    <a:pt x="496" y="13"/>
                    <a:pt x="496" y="13"/>
                  </a:cubicBezTo>
                  <a:cubicBezTo>
                    <a:pt x="534" y="0"/>
                    <a:pt x="574" y="28"/>
                    <a:pt x="574" y="69"/>
                  </a:cubicBezTo>
                </a:path>
              </a:pathLst>
            </a:custGeom>
            <a:solidFill>
              <a:srgbClr val="474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">
              <a:extLst>
                <a:ext uri="{FF2B5EF4-FFF2-40B4-BE49-F238E27FC236}">
                  <a16:creationId xmlns:a16="http://schemas.microsoft.com/office/drawing/2014/main" id="{5EE7E44C-B191-4749-AF5C-742BA5E78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3" y="1074"/>
              <a:ext cx="916" cy="2254"/>
            </a:xfrm>
            <a:custGeom>
              <a:avLst/>
              <a:gdLst>
                <a:gd name="T0" fmla="*/ 516 w 516"/>
                <a:gd name="T1" fmla="*/ 38 h 1271"/>
                <a:gd name="T2" fmla="*/ 516 w 516"/>
                <a:gd name="T3" fmla="*/ 1085 h 1271"/>
                <a:gd name="T4" fmla="*/ 493 w 516"/>
                <a:gd name="T5" fmla="*/ 1116 h 1271"/>
                <a:gd name="T6" fmla="*/ 47 w 516"/>
                <a:gd name="T7" fmla="*/ 1264 h 1271"/>
                <a:gd name="T8" fmla="*/ 0 w 516"/>
                <a:gd name="T9" fmla="*/ 1233 h 1271"/>
                <a:gd name="T10" fmla="*/ 0 w 516"/>
                <a:gd name="T11" fmla="*/ 183 h 1271"/>
                <a:gd name="T12" fmla="*/ 3 w 516"/>
                <a:gd name="T13" fmla="*/ 170 h 1271"/>
                <a:gd name="T14" fmla="*/ 24 w 516"/>
                <a:gd name="T15" fmla="*/ 153 h 1271"/>
                <a:gd name="T16" fmla="*/ 126 w 516"/>
                <a:gd name="T17" fmla="*/ 120 h 1271"/>
                <a:gd name="T18" fmla="*/ 469 w 516"/>
                <a:gd name="T19" fmla="*/ 8 h 1271"/>
                <a:gd name="T20" fmla="*/ 516 w 516"/>
                <a:gd name="T21" fmla="*/ 38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1271">
                  <a:moveTo>
                    <a:pt x="516" y="38"/>
                  </a:moveTo>
                  <a:cubicBezTo>
                    <a:pt x="516" y="1085"/>
                    <a:pt x="516" y="1085"/>
                    <a:pt x="516" y="1085"/>
                  </a:cubicBezTo>
                  <a:cubicBezTo>
                    <a:pt x="516" y="1099"/>
                    <a:pt x="507" y="1111"/>
                    <a:pt x="493" y="1116"/>
                  </a:cubicBezTo>
                  <a:cubicBezTo>
                    <a:pt x="47" y="1264"/>
                    <a:pt x="47" y="1264"/>
                    <a:pt x="47" y="1264"/>
                  </a:cubicBezTo>
                  <a:cubicBezTo>
                    <a:pt x="24" y="1271"/>
                    <a:pt x="0" y="1256"/>
                    <a:pt x="0" y="123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79"/>
                    <a:pt x="1" y="174"/>
                    <a:pt x="3" y="170"/>
                  </a:cubicBezTo>
                  <a:cubicBezTo>
                    <a:pt x="7" y="162"/>
                    <a:pt x="14" y="156"/>
                    <a:pt x="24" y="153"/>
                  </a:cubicBezTo>
                  <a:cubicBezTo>
                    <a:pt x="126" y="120"/>
                    <a:pt x="126" y="120"/>
                    <a:pt x="126" y="120"/>
                  </a:cubicBezTo>
                  <a:cubicBezTo>
                    <a:pt x="469" y="8"/>
                    <a:pt x="469" y="8"/>
                    <a:pt x="469" y="8"/>
                  </a:cubicBezTo>
                  <a:cubicBezTo>
                    <a:pt x="492" y="0"/>
                    <a:pt x="516" y="16"/>
                    <a:pt x="516" y="38"/>
                  </a:cubicBezTo>
                </a:path>
              </a:pathLst>
            </a:custGeom>
            <a:solidFill>
              <a:srgbClr val="8BA0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B4B9D869-EC06-45B1-A77B-3A2CE766F4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18" y="1085"/>
              <a:ext cx="911" cy="1640"/>
            </a:xfrm>
            <a:custGeom>
              <a:avLst/>
              <a:gdLst>
                <a:gd name="T0" fmla="*/ 513 w 513"/>
                <a:gd name="T1" fmla="*/ 789 h 925"/>
                <a:gd name="T2" fmla="*/ 428 w 513"/>
                <a:gd name="T3" fmla="*/ 874 h 925"/>
                <a:gd name="T4" fmla="*/ 392 w 513"/>
                <a:gd name="T5" fmla="*/ 881 h 925"/>
                <a:gd name="T6" fmla="*/ 513 w 513"/>
                <a:gd name="T7" fmla="*/ 925 h 925"/>
                <a:gd name="T8" fmla="*/ 513 w 513"/>
                <a:gd name="T9" fmla="*/ 789 h 925"/>
                <a:gd name="T10" fmla="*/ 351 w 513"/>
                <a:gd name="T11" fmla="*/ 608 h 925"/>
                <a:gd name="T12" fmla="*/ 335 w 513"/>
                <a:gd name="T13" fmla="*/ 609 h 925"/>
                <a:gd name="T14" fmla="*/ 254 w 513"/>
                <a:gd name="T15" fmla="*/ 667 h 925"/>
                <a:gd name="T16" fmla="*/ 200 w 513"/>
                <a:gd name="T17" fmla="*/ 695 h 925"/>
                <a:gd name="T18" fmla="*/ 257 w 513"/>
                <a:gd name="T19" fmla="*/ 769 h 925"/>
                <a:gd name="T20" fmla="*/ 263 w 513"/>
                <a:gd name="T21" fmla="*/ 739 h 925"/>
                <a:gd name="T22" fmla="*/ 263 w 513"/>
                <a:gd name="T23" fmla="*/ 738 h 925"/>
                <a:gd name="T24" fmla="*/ 263 w 513"/>
                <a:gd name="T25" fmla="*/ 738 h 925"/>
                <a:gd name="T26" fmla="*/ 391 w 513"/>
                <a:gd name="T27" fmla="*/ 643 h 925"/>
                <a:gd name="T28" fmla="*/ 390 w 513"/>
                <a:gd name="T29" fmla="*/ 609 h 925"/>
                <a:gd name="T30" fmla="*/ 371 w 513"/>
                <a:gd name="T31" fmla="*/ 608 h 925"/>
                <a:gd name="T32" fmla="*/ 351 w 513"/>
                <a:gd name="T33" fmla="*/ 608 h 925"/>
                <a:gd name="T34" fmla="*/ 86 w 513"/>
                <a:gd name="T35" fmla="*/ 480 h 925"/>
                <a:gd name="T36" fmla="*/ 136 w 513"/>
                <a:gd name="T37" fmla="*/ 589 h 925"/>
                <a:gd name="T38" fmla="*/ 154 w 513"/>
                <a:gd name="T39" fmla="*/ 513 h 925"/>
                <a:gd name="T40" fmla="*/ 86 w 513"/>
                <a:gd name="T41" fmla="*/ 480 h 925"/>
                <a:gd name="T42" fmla="*/ 478 w 513"/>
                <a:gd name="T43" fmla="*/ 0 h 925"/>
                <a:gd name="T44" fmla="*/ 466 w 513"/>
                <a:gd name="T45" fmla="*/ 2 h 925"/>
                <a:gd name="T46" fmla="*/ 123 w 513"/>
                <a:gd name="T47" fmla="*/ 114 h 925"/>
                <a:gd name="T48" fmla="*/ 21 w 513"/>
                <a:gd name="T49" fmla="*/ 147 h 925"/>
                <a:gd name="T50" fmla="*/ 0 w 513"/>
                <a:gd name="T51" fmla="*/ 164 h 925"/>
                <a:gd name="T52" fmla="*/ 16 w 513"/>
                <a:gd name="T53" fmla="*/ 256 h 925"/>
                <a:gd name="T54" fmla="*/ 32 w 513"/>
                <a:gd name="T55" fmla="*/ 236 h 925"/>
                <a:gd name="T56" fmla="*/ 223 w 513"/>
                <a:gd name="T57" fmla="*/ 167 h 925"/>
                <a:gd name="T58" fmla="*/ 233 w 513"/>
                <a:gd name="T59" fmla="*/ 167 h 925"/>
                <a:gd name="T60" fmla="*/ 243 w 513"/>
                <a:gd name="T61" fmla="*/ 167 h 925"/>
                <a:gd name="T62" fmla="*/ 288 w 513"/>
                <a:gd name="T63" fmla="*/ 164 h 925"/>
                <a:gd name="T64" fmla="*/ 437 w 513"/>
                <a:gd name="T65" fmla="*/ 83 h 925"/>
                <a:gd name="T66" fmla="*/ 437 w 513"/>
                <a:gd name="T67" fmla="*/ 83 h 925"/>
                <a:gd name="T68" fmla="*/ 437 w 513"/>
                <a:gd name="T69" fmla="*/ 83 h 925"/>
                <a:gd name="T70" fmla="*/ 440 w 513"/>
                <a:gd name="T71" fmla="*/ 83 h 925"/>
                <a:gd name="T72" fmla="*/ 446 w 513"/>
                <a:gd name="T73" fmla="*/ 81 h 925"/>
                <a:gd name="T74" fmla="*/ 482 w 513"/>
                <a:gd name="T75" fmla="*/ 77 h 925"/>
                <a:gd name="T76" fmla="*/ 513 w 513"/>
                <a:gd name="T77" fmla="*/ 81 h 925"/>
                <a:gd name="T78" fmla="*/ 513 w 513"/>
                <a:gd name="T79" fmla="*/ 32 h 925"/>
                <a:gd name="T80" fmla="*/ 478 w 513"/>
                <a:gd name="T81" fmla="*/ 0 h 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3" h="925">
                  <a:moveTo>
                    <a:pt x="513" y="789"/>
                  </a:moveTo>
                  <a:cubicBezTo>
                    <a:pt x="471" y="835"/>
                    <a:pt x="428" y="874"/>
                    <a:pt x="428" y="874"/>
                  </a:cubicBezTo>
                  <a:cubicBezTo>
                    <a:pt x="428" y="874"/>
                    <a:pt x="414" y="878"/>
                    <a:pt x="392" y="881"/>
                  </a:cubicBezTo>
                  <a:cubicBezTo>
                    <a:pt x="430" y="902"/>
                    <a:pt x="470" y="917"/>
                    <a:pt x="513" y="925"/>
                  </a:cubicBezTo>
                  <a:cubicBezTo>
                    <a:pt x="513" y="789"/>
                    <a:pt x="513" y="789"/>
                    <a:pt x="513" y="789"/>
                  </a:cubicBezTo>
                  <a:moveTo>
                    <a:pt x="351" y="608"/>
                  </a:moveTo>
                  <a:cubicBezTo>
                    <a:pt x="345" y="608"/>
                    <a:pt x="339" y="608"/>
                    <a:pt x="335" y="609"/>
                  </a:cubicBezTo>
                  <a:cubicBezTo>
                    <a:pt x="316" y="613"/>
                    <a:pt x="287" y="643"/>
                    <a:pt x="254" y="667"/>
                  </a:cubicBezTo>
                  <a:cubicBezTo>
                    <a:pt x="237" y="680"/>
                    <a:pt x="219" y="690"/>
                    <a:pt x="200" y="695"/>
                  </a:cubicBezTo>
                  <a:cubicBezTo>
                    <a:pt x="218" y="721"/>
                    <a:pt x="237" y="746"/>
                    <a:pt x="257" y="769"/>
                  </a:cubicBezTo>
                  <a:cubicBezTo>
                    <a:pt x="259" y="752"/>
                    <a:pt x="263" y="740"/>
                    <a:pt x="263" y="739"/>
                  </a:cubicBezTo>
                  <a:cubicBezTo>
                    <a:pt x="263" y="738"/>
                    <a:pt x="263" y="738"/>
                    <a:pt x="263" y="738"/>
                  </a:cubicBezTo>
                  <a:cubicBezTo>
                    <a:pt x="263" y="738"/>
                    <a:pt x="263" y="738"/>
                    <a:pt x="263" y="738"/>
                  </a:cubicBezTo>
                  <a:cubicBezTo>
                    <a:pt x="323" y="736"/>
                    <a:pt x="391" y="643"/>
                    <a:pt x="391" y="643"/>
                  </a:cubicBezTo>
                  <a:cubicBezTo>
                    <a:pt x="391" y="643"/>
                    <a:pt x="390" y="627"/>
                    <a:pt x="390" y="609"/>
                  </a:cubicBezTo>
                  <a:cubicBezTo>
                    <a:pt x="383" y="609"/>
                    <a:pt x="377" y="608"/>
                    <a:pt x="371" y="608"/>
                  </a:cubicBezTo>
                  <a:cubicBezTo>
                    <a:pt x="364" y="608"/>
                    <a:pt x="357" y="608"/>
                    <a:pt x="351" y="608"/>
                  </a:cubicBezTo>
                  <a:moveTo>
                    <a:pt x="86" y="480"/>
                  </a:moveTo>
                  <a:cubicBezTo>
                    <a:pt x="101" y="516"/>
                    <a:pt x="118" y="553"/>
                    <a:pt x="136" y="589"/>
                  </a:cubicBezTo>
                  <a:cubicBezTo>
                    <a:pt x="148" y="559"/>
                    <a:pt x="162" y="530"/>
                    <a:pt x="154" y="513"/>
                  </a:cubicBezTo>
                  <a:cubicBezTo>
                    <a:pt x="145" y="493"/>
                    <a:pt x="116" y="488"/>
                    <a:pt x="86" y="480"/>
                  </a:cubicBezTo>
                  <a:moveTo>
                    <a:pt x="478" y="0"/>
                  </a:moveTo>
                  <a:cubicBezTo>
                    <a:pt x="474" y="0"/>
                    <a:pt x="470" y="0"/>
                    <a:pt x="466" y="2"/>
                  </a:cubicBezTo>
                  <a:cubicBezTo>
                    <a:pt x="123" y="114"/>
                    <a:pt x="123" y="114"/>
                    <a:pt x="123" y="114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11" y="150"/>
                    <a:pt x="4" y="156"/>
                    <a:pt x="0" y="164"/>
                  </a:cubicBezTo>
                  <a:cubicBezTo>
                    <a:pt x="3" y="190"/>
                    <a:pt x="9" y="221"/>
                    <a:pt x="16" y="256"/>
                  </a:cubicBezTo>
                  <a:cubicBezTo>
                    <a:pt x="21" y="249"/>
                    <a:pt x="26" y="242"/>
                    <a:pt x="32" y="236"/>
                  </a:cubicBezTo>
                  <a:cubicBezTo>
                    <a:pt x="90" y="171"/>
                    <a:pt x="164" y="167"/>
                    <a:pt x="223" y="167"/>
                  </a:cubicBezTo>
                  <a:cubicBezTo>
                    <a:pt x="226" y="167"/>
                    <a:pt x="230" y="167"/>
                    <a:pt x="233" y="167"/>
                  </a:cubicBezTo>
                  <a:cubicBezTo>
                    <a:pt x="236" y="167"/>
                    <a:pt x="240" y="167"/>
                    <a:pt x="243" y="167"/>
                  </a:cubicBezTo>
                  <a:cubicBezTo>
                    <a:pt x="260" y="167"/>
                    <a:pt x="276" y="167"/>
                    <a:pt x="288" y="164"/>
                  </a:cubicBezTo>
                  <a:cubicBezTo>
                    <a:pt x="344" y="153"/>
                    <a:pt x="344" y="106"/>
                    <a:pt x="437" y="83"/>
                  </a:cubicBezTo>
                  <a:cubicBezTo>
                    <a:pt x="437" y="83"/>
                    <a:pt x="437" y="83"/>
                    <a:pt x="437" y="83"/>
                  </a:cubicBezTo>
                  <a:cubicBezTo>
                    <a:pt x="437" y="83"/>
                    <a:pt x="437" y="83"/>
                    <a:pt x="437" y="83"/>
                  </a:cubicBezTo>
                  <a:cubicBezTo>
                    <a:pt x="438" y="83"/>
                    <a:pt x="439" y="83"/>
                    <a:pt x="440" y="83"/>
                  </a:cubicBezTo>
                  <a:cubicBezTo>
                    <a:pt x="442" y="82"/>
                    <a:pt x="444" y="82"/>
                    <a:pt x="446" y="81"/>
                  </a:cubicBezTo>
                  <a:cubicBezTo>
                    <a:pt x="458" y="79"/>
                    <a:pt x="470" y="77"/>
                    <a:pt x="482" y="77"/>
                  </a:cubicBezTo>
                  <a:cubicBezTo>
                    <a:pt x="493" y="77"/>
                    <a:pt x="503" y="79"/>
                    <a:pt x="513" y="81"/>
                  </a:cubicBezTo>
                  <a:cubicBezTo>
                    <a:pt x="513" y="32"/>
                    <a:pt x="513" y="32"/>
                    <a:pt x="513" y="32"/>
                  </a:cubicBezTo>
                  <a:cubicBezTo>
                    <a:pt x="513" y="14"/>
                    <a:pt x="496" y="0"/>
                    <a:pt x="478" y="0"/>
                  </a:cubicBezTo>
                </a:path>
              </a:pathLst>
            </a:custGeom>
            <a:solidFill>
              <a:srgbClr val="779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6B9F97FC-B32D-4E66-9A93-0AA54D5A5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" y="3188"/>
              <a:ext cx="295" cy="220"/>
            </a:xfrm>
            <a:custGeom>
              <a:avLst/>
              <a:gdLst>
                <a:gd name="T0" fmla="*/ 0 w 166"/>
                <a:gd name="T1" fmla="*/ 64 h 124"/>
                <a:gd name="T2" fmla="*/ 0 w 166"/>
                <a:gd name="T3" fmla="*/ 103 h 124"/>
                <a:gd name="T4" fmla="*/ 23 w 166"/>
                <a:gd name="T5" fmla="*/ 120 h 124"/>
                <a:gd name="T6" fmla="*/ 155 w 166"/>
                <a:gd name="T7" fmla="*/ 71 h 124"/>
                <a:gd name="T8" fmla="*/ 166 w 166"/>
                <a:gd name="T9" fmla="*/ 55 h 124"/>
                <a:gd name="T10" fmla="*/ 166 w 166"/>
                <a:gd name="T11" fmla="*/ 20 h 124"/>
                <a:gd name="T12" fmla="*/ 144 w 166"/>
                <a:gd name="T13" fmla="*/ 4 h 124"/>
                <a:gd name="T14" fmla="*/ 12 w 166"/>
                <a:gd name="T15" fmla="*/ 48 h 124"/>
                <a:gd name="T16" fmla="*/ 0 w 166"/>
                <a:gd name="T17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124">
                  <a:moveTo>
                    <a:pt x="0" y="64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0" y="115"/>
                    <a:pt x="12" y="124"/>
                    <a:pt x="23" y="120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62" y="69"/>
                    <a:pt x="166" y="62"/>
                    <a:pt x="166" y="55"/>
                  </a:cubicBezTo>
                  <a:cubicBezTo>
                    <a:pt x="166" y="20"/>
                    <a:pt x="166" y="20"/>
                    <a:pt x="166" y="20"/>
                  </a:cubicBezTo>
                  <a:cubicBezTo>
                    <a:pt x="166" y="8"/>
                    <a:pt x="155" y="0"/>
                    <a:pt x="144" y="4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5" y="50"/>
                    <a:pt x="0" y="57"/>
                    <a:pt x="0" y="64"/>
                  </a:cubicBezTo>
                  <a:close/>
                </a:path>
              </a:pathLst>
            </a:custGeom>
            <a:solidFill>
              <a:srgbClr val="353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2A7EB7C2-3879-4D68-B692-42FA39038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" y="1055"/>
              <a:ext cx="349" cy="154"/>
            </a:xfrm>
            <a:custGeom>
              <a:avLst/>
              <a:gdLst>
                <a:gd name="T0" fmla="*/ 15 w 197"/>
                <a:gd name="T1" fmla="*/ 85 h 87"/>
                <a:gd name="T2" fmla="*/ 189 w 197"/>
                <a:gd name="T3" fmla="*/ 25 h 87"/>
                <a:gd name="T4" fmla="*/ 196 w 197"/>
                <a:gd name="T5" fmla="*/ 14 h 87"/>
                <a:gd name="T6" fmla="*/ 181 w 197"/>
                <a:gd name="T7" fmla="*/ 3 h 87"/>
                <a:gd name="T8" fmla="*/ 8 w 197"/>
                <a:gd name="T9" fmla="*/ 60 h 87"/>
                <a:gd name="T10" fmla="*/ 0 w 197"/>
                <a:gd name="T11" fmla="*/ 72 h 87"/>
                <a:gd name="T12" fmla="*/ 0 w 197"/>
                <a:gd name="T13" fmla="*/ 74 h 87"/>
                <a:gd name="T14" fmla="*/ 15 w 197"/>
                <a:gd name="T15" fmla="*/ 8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" h="87">
                  <a:moveTo>
                    <a:pt x="15" y="85"/>
                  </a:moveTo>
                  <a:cubicBezTo>
                    <a:pt x="189" y="25"/>
                    <a:pt x="189" y="25"/>
                    <a:pt x="189" y="25"/>
                  </a:cubicBezTo>
                  <a:cubicBezTo>
                    <a:pt x="193" y="23"/>
                    <a:pt x="197" y="19"/>
                    <a:pt x="196" y="14"/>
                  </a:cubicBezTo>
                  <a:cubicBezTo>
                    <a:pt x="196" y="6"/>
                    <a:pt x="188" y="0"/>
                    <a:pt x="181" y="3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3" y="62"/>
                    <a:pt x="0" y="67"/>
                    <a:pt x="0" y="72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82"/>
                    <a:pt x="8" y="87"/>
                    <a:pt x="15" y="85"/>
                  </a:cubicBezTo>
                  <a:close/>
                </a:path>
              </a:pathLst>
            </a:custGeom>
            <a:solidFill>
              <a:srgbClr val="353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46138A24-F3CD-4E8A-9A7A-0F73B6648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6" y="1615"/>
              <a:ext cx="416" cy="183"/>
            </a:xfrm>
            <a:custGeom>
              <a:avLst/>
              <a:gdLst>
                <a:gd name="T0" fmla="*/ 223 w 234"/>
                <a:gd name="T1" fmla="*/ 10 h 103"/>
                <a:gd name="T2" fmla="*/ 188 w 234"/>
                <a:gd name="T3" fmla="*/ 9 h 103"/>
                <a:gd name="T4" fmla="*/ 160 w 234"/>
                <a:gd name="T5" fmla="*/ 2 h 103"/>
                <a:gd name="T6" fmla="*/ 124 w 234"/>
                <a:gd name="T7" fmla="*/ 43 h 103"/>
                <a:gd name="T8" fmla="*/ 110 w 234"/>
                <a:gd name="T9" fmla="*/ 57 h 103"/>
                <a:gd name="T10" fmla="*/ 84 w 234"/>
                <a:gd name="T11" fmla="*/ 50 h 103"/>
                <a:gd name="T12" fmla="*/ 50 w 234"/>
                <a:gd name="T13" fmla="*/ 45 h 103"/>
                <a:gd name="T14" fmla="*/ 26 w 234"/>
                <a:gd name="T15" fmla="*/ 63 h 103"/>
                <a:gd name="T16" fmla="*/ 7 w 234"/>
                <a:gd name="T17" fmla="*/ 91 h 103"/>
                <a:gd name="T18" fmla="*/ 10 w 234"/>
                <a:gd name="T19" fmla="*/ 101 h 103"/>
                <a:gd name="T20" fmla="*/ 29 w 234"/>
                <a:gd name="T21" fmla="*/ 84 h 103"/>
                <a:gd name="T22" fmla="*/ 53 w 234"/>
                <a:gd name="T23" fmla="*/ 55 h 103"/>
                <a:gd name="T24" fmla="*/ 94 w 234"/>
                <a:gd name="T25" fmla="*/ 66 h 103"/>
                <a:gd name="T26" fmla="*/ 123 w 234"/>
                <a:gd name="T27" fmla="*/ 60 h 103"/>
                <a:gd name="T28" fmla="*/ 164 w 234"/>
                <a:gd name="T29" fmla="*/ 12 h 103"/>
                <a:gd name="T30" fmla="*/ 196 w 234"/>
                <a:gd name="T31" fmla="*/ 24 h 103"/>
                <a:gd name="T32" fmla="*/ 228 w 234"/>
                <a:gd name="T33" fmla="*/ 19 h 103"/>
                <a:gd name="T34" fmla="*/ 223 w 234"/>
                <a:gd name="T35" fmla="*/ 1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4" h="103">
                  <a:moveTo>
                    <a:pt x="223" y="10"/>
                  </a:moveTo>
                  <a:cubicBezTo>
                    <a:pt x="210" y="19"/>
                    <a:pt x="201" y="16"/>
                    <a:pt x="188" y="9"/>
                  </a:cubicBezTo>
                  <a:cubicBezTo>
                    <a:pt x="180" y="4"/>
                    <a:pt x="170" y="0"/>
                    <a:pt x="160" y="2"/>
                  </a:cubicBezTo>
                  <a:cubicBezTo>
                    <a:pt x="137" y="5"/>
                    <a:pt x="134" y="25"/>
                    <a:pt x="124" y="43"/>
                  </a:cubicBezTo>
                  <a:cubicBezTo>
                    <a:pt x="121" y="49"/>
                    <a:pt x="115" y="53"/>
                    <a:pt x="110" y="57"/>
                  </a:cubicBezTo>
                  <a:cubicBezTo>
                    <a:pt x="101" y="62"/>
                    <a:pt x="91" y="54"/>
                    <a:pt x="84" y="50"/>
                  </a:cubicBezTo>
                  <a:cubicBezTo>
                    <a:pt x="73" y="45"/>
                    <a:pt x="62" y="43"/>
                    <a:pt x="50" y="45"/>
                  </a:cubicBezTo>
                  <a:cubicBezTo>
                    <a:pt x="39" y="47"/>
                    <a:pt x="31" y="55"/>
                    <a:pt x="26" y="63"/>
                  </a:cubicBezTo>
                  <a:cubicBezTo>
                    <a:pt x="19" y="74"/>
                    <a:pt x="22" y="88"/>
                    <a:pt x="7" y="91"/>
                  </a:cubicBezTo>
                  <a:cubicBezTo>
                    <a:pt x="0" y="93"/>
                    <a:pt x="3" y="103"/>
                    <a:pt x="10" y="101"/>
                  </a:cubicBezTo>
                  <a:cubicBezTo>
                    <a:pt x="19" y="99"/>
                    <a:pt x="26" y="94"/>
                    <a:pt x="29" y="84"/>
                  </a:cubicBezTo>
                  <a:cubicBezTo>
                    <a:pt x="34" y="71"/>
                    <a:pt x="37" y="59"/>
                    <a:pt x="53" y="55"/>
                  </a:cubicBezTo>
                  <a:cubicBezTo>
                    <a:pt x="68" y="50"/>
                    <a:pt x="80" y="62"/>
                    <a:pt x="94" y="66"/>
                  </a:cubicBezTo>
                  <a:cubicBezTo>
                    <a:pt x="105" y="71"/>
                    <a:pt x="114" y="67"/>
                    <a:pt x="123" y="60"/>
                  </a:cubicBezTo>
                  <a:cubicBezTo>
                    <a:pt x="139" y="46"/>
                    <a:pt x="139" y="13"/>
                    <a:pt x="164" y="12"/>
                  </a:cubicBezTo>
                  <a:cubicBezTo>
                    <a:pt x="176" y="11"/>
                    <a:pt x="186" y="20"/>
                    <a:pt x="196" y="24"/>
                  </a:cubicBezTo>
                  <a:cubicBezTo>
                    <a:pt x="208" y="28"/>
                    <a:pt x="218" y="26"/>
                    <a:pt x="228" y="19"/>
                  </a:cubicBezTo>
                  <a:cubicBezTo>
                    <a:pt x="234" y="15"/>
                    <a:pt x="229" y="6"/>
                    <a:pt x="223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C973F2E4-BD47-4882-BF12-83F8B037B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" y="2019"/>
              <a:ext cx="437" cy="112"/>
            </a:xfrm>
            <a:custGeom>
              <a:avLst/>
              <a:gdLst>
                <a:gd name="T0" fmla="*/ 8 w 246"/>
                <a:gd name="T1" fmla="*/ 11 h 63"/>
                <a:gd name="T2" fmla="*/ 38 w 246"/>
                <a:gd name="T3" fmla="*/ 28 h 63"/>
                <a:gd name="T4" fmla="*/ 60 w 246"/>
                <a:gd name="T5" fmla="*/ 48 h 63"/>
                <a:gd name="T6" fmla="*/ 111 w 246"/>
                <a:gd name="T7" fmla="*/ 28 h 63"/>
                <a:gd name="T8" fmla="*/ 130 w 246"/>
                <a:gd name="T9" fmla="*/ 22 h 63"/>
                <a:gd name="T10" fmla="*/ 150 w 246"/>
                <a:gd name="T11" fmla="*/ 40 h 63"/>
                <a:gd name="T12" fmla="*/ 178 w 246"/>
                <a:gd name="T13" fmla="*/ 60 h 63"/>
                <a:gd name="T14" fmla="*/ 208 w 246"/>
                <a:gd name="T15" fmla="*/ 55 h 63"/>
                <a:gd name="T16" fmla="*/ 237 w 246"/>
                <a:gd name="T17" fmla="*/ 39 h 63"/>
                <a:gd name="T18" fmla="*/ 239 w 246"/>
                <a:gd name="T19" fmla="*/ 29 h 63"/>
                <a:gd name="T20" fmla="*/ 214 w 246"/>
                <a:gd name="T21" fmla="*/ 35 h 63"/>
                <a:gd name="T22" fmla="*/ 180 w 246"/>
                <a:gd name="T23" fmla="*/ 50 h 63"/>
                <a:gd name="T24" fmla="*/ 148 w 246"/>
                <a:gd name="T25" fmla="*/ 21 h 63"/>
                <a:gd name="T26" fmla="*/ 119 w 246"/>
                <a:gd name="T27" fmla="*/ 13 h 63"/>
                <a:gd name="T28" fmla="*/ 61 w 246"/>
                <a:gd name="T29" fmla="*/ 37 h 63"/>
                <a:gd name="T30" fmla="*/ 39 w 246"/>
                <a:gd name="T31" fmla="*/ 12 h 63"/>
                <a:gd name="T32" fmla="*/ 7 w 246"/>
                <a:gd name="T33" fmla="*/ 1 h 63"/>
                <a:gd name="T34" fmla="*/ 8 w 246"/>
                <a:gd name="T35" fmla="*/ 1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6" h="63">
                  <a:moveTo>
                    <a:pt x="8" y="11"/>
                  </a:moveTo>
                  <a:cubicBezTo>
                    <a:pt x="23" y="10"/>
                    <a:pt x="30" y="16"/>
                    <a:pt x="38" y="28"/>
                  </a:cubicBezTo>
                  <a:cubicBezTo>
                    <a:pt x="44" y="36"/>
                    <a:pt x="50" y="45"/>
                    <a:pt x="60" y="48"/>
                  </a:cubicBezTo>
                  <a:cubicBezTo>
                    <a:pt x="82" y="55"/>
                    <a:pt x="94" y="39"/>
                    <a:pt x="111" y="28"/>
                  </a:cubicBezTo>
                  <a:cubicBezTo>
                    <a:pt x="116" y="24"/>
                    <a:pt x="123" y="23"/>
                    <a:pt x="130" y="22"/>
                  </a:cubicBezTo>
                  <a:cubicBezTo>
                    <a:pt x="139" y="22"/>
                    <a:pt x="145" y="33"/>
                    <a:pt x="150" y="40"/>
                  </a:cubicBezTo>
                  <a:cubicBezTo>
                    <a:pt x="157" y="50"/>
                    <a:pt x="166" y="57"/>
                    <a:pt x="178" y="60"/>
                  </a:cubicBezTo>
                  <a:cubicBezTo>
                    <a:pt x="188" y="63"/>
                    <a:pt x="199" y="60"/>
                    <a:pt x="208" y="55"/>
                  </a:cubicBezTo>
                  <a:cubicBezTo>
                    <a:pt x="218" y="48"/>
                    <a:pt x="222" y="35"/>
                    <a:pt x="237" y="39"/>
                  </a:cubicBezTo>
                  <a:cubicBezTo>
                    <a:pt x="243" y="41"/>
                    <a:pt x="246" y="31"/>
                    <a:pt x="239" y="29"/>
                  </a:cubicBezTo>
                  <a:cubicBezTo>
                    <a:pt x="230" y="26"/>
                    <a:pt x="221" y="28"/>
                    <a:pt x="214" y="35"/>
                  </a:cubicBezTo>
                  <a:cubicBezTo>
                    <a:pt x="203" y="44"/>
                    <a:pt x="196" y="53"/>
                    <a:pt x="180" y="50"/>
                  </a:cubicBezTo>
                  <a:cubicBezTo>
                    <a:pt x="164" y="47"/>
                    <a:pt x="158" y="31"/>
                    <a:pt x="148" y="21"/>
                  </a:cubicBezTo>
                  <a:cubicBezTo>
                    <a:pt x="140" y="12"/>
                    <a:pt x="130" y="11"/>
                    <a:pt x="119" y="13"/>
                  </a:cubicBezTo>
                  <a:cubicBezTo>
                    <a:pt x="98" y="18"/>
                    <a:pt x="84" y="47"/>
                    <a:pt x="61" y="37"/>
                  </a:cubicBezTo>
                  <a:cubicBezTo>
                    <a:pt x="50" y="32"/>
                    <a:pt x="46" y="20"/>
                    <a:pt x="39" y="12"/>
                  </a:cubicBezTo>
                  <a:cubicBezTo>
                    <a:pt x="30" y="2"/>
                    <a:pt x="20" y="0"/>
                    <a:pt x="7" y="1"/>
                  </a:cubicBezTo>
                  <a:cubicBezTo>
                    <a:pt x="0" y="2"/>
                    <a:pt x="1" y="12"/>
                    <a:pt x="8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21A1EC23-54F2-4CBA-A8CB-859BC45A6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6" y="1842"/>
              <a:ext cx="438" cy="87"/>
            </a:xfrm>
            <a:custGeom>
              <a:avLst/>
              <a:gdLst>
                <a:gd name="T0" fmla="*/ 239 w 247"/>
                <a:gd name="T1" fmla="*/ 35 h 49"/>
                <a:gd name="T2" fmla="*/ 206 w 247"/>
                <a:gd name="T3" fmla="*/ 21 h 49"/>
                <a:gd name="T4" fmla="*/ 183 w 247"/>
                <a:gd name="T5" fmla="*/ 4 h 49"/>
                <a:gd name="T6" fmla="*/ 134 w 247"/>
                <a:gd name="T7" fmla="*/ 29 h 49"/>
                <a:gd name="T8" fmla="*/ 116 w 247"/>
                <a:gd name="T9" fmla="*/ 37 h 49"/>
                <a:gd name="T10" fmla="*/ 94 w 247"/>
                <a:gd name="T11" fmla="*/ 22 h 49"/>
                <a:gd name="T12" fmla="*/ 64 w 247"/>
                <a:gd name="T13" fmla="*/ 5 h 49"/>
                <a:gd name="T14" fmla="*/ 35 w 247"/>
                <a:gd name="T15" fmla="*/ 13 h 49"/>
                <a:gd name="T16" fmla="*/ 7 w 247"/>
                <a:gd name="T17" fmla="*/ 32 h 49"/>
                <a:gd name="T18" fmla="*/ 6 w 247"/>
                <a:gd name="T19" fmla="*/ 43 h 49"/>
                <a:gd name="T20" fmla="*/ 31 w 247"/>
                <a:gd name="T21" fmla="*/ 34 h 49"/>
                <a:gd name="T22" fmla="*/ 63 w 247"/>
                <a:gd name="T23" fmla="*/ 15 h 49"/>
                <a:gd name="T24" fmla="*/ 97 w 247"/>
                <a:gd name="T25" fmla="*/ 41 h 49"/>
                <a:gd name="T26" fmla="*/ 127 w 247"/>
                <a:gd name="T27" fmla="*/ 45 h 49"/>
                <a:gd name="T28" fmla="*/ 183 w 247"/>
                <a:gd name="T29" fmla="*/ 15 h 49"/>
                <a:gd name="T30" fmla="*/ 208 w 247"/>
                <a:gd name="T31" fmla="*/ 38 h 49"/>
                <a:gd name="T32" fmla="*/ 240 w 247"/>
                <a:gd name="T33" fmla="*/ 45 h 49"/>
                <a:gd name="T34" fmla="*/ 239 w 247"/>
                <a:gd name="T35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7" h="49">
                  <a:moveTo>
                    <a:pt x="239" y="35"/>
                  </a:moveTo>
                  <a:cubicBezTo>
                    <a:pt x="223" y="38"/>
                    <a:pt x="216" y="32"/>
                    <a:pt x="206" y="21"/>
                  </a:cubicBezTo>
                  <a:cubicBezTo>
                    <a:pt x="200" y="14"/>
                    <a:pt x="193" y="6"/>
                    <a:pt x="183" y="4"/>
                  </a:cubicBezTo>
                  <a:cubicBezTo>
                    <a:pt x="160" y="0"/>
                    <a:pt x="150" y="17"/>
                    <a:pt x="134" y="29"/>
                  </a:cubicBezTo>
                  <a:cubicBezTo>
                    <a:pt x="129" y="34"/>
                    <a:pt x="122" y="36"/>
                    <a:pt x="116" y="37"/>
                  </a:cubicBezTo>
                  <a:cubicBezTo>
                    <a:pt x="106" y="39"/>
                    <a:pt x="100" y="28"/>
                    <a:pt x="94" y="22"/>
                  </a:cubicBezTo>
                  <a:cubicBezTo>
                    <a:pt x="86" y="13"/>
                    <a:pt x="76" y="7"/>
                    <a:pt x="64" y="5"/>
                  </a:cubicBezTo>
                  <a:cubicBezTo>
                    <a:pt x="54" y="3"/>
                    <a:pt x="43" y="7"/>
                    <a:pt x="35" y="13"/>
                  </a:cubicBezTo>
                  <a:cubicBezTo>
                    <a:pt x="25" y="21"/>
                    <a:pt x="22" y="35"/>
                    <a:pt x="7" y="32"/>
                  </a:cubicBezTo>
                  <a:cubicBezTo>
                    <a:pt x="1" y="31"/>
                    <a:pt x="0" y="41"/>
                    <a:pt x="6" y="43"/>
                  </a:cubicBezTo>
                  <a:cubicBezTo>
                    <a:pt x="16" y="44"/>
                    <a:pt x="24" y="41"/>
                    <a:pt x="31" y="34"/>
                  </a:cubicBezTo>
                  <a:cubicBezTo>
                    <a:pt x="40" y="23"/>
                    <a:pt x="47" y="13"/>
                    <a:pt x="63" y="15"/>
                  </a:cubicBezTo>
                  <a:cubicBezTo>
                    <a:pt x="79" y="17"/>
                    <a:pt x="86" y="31"/>
                    <a:pt x="97" y="41"/>
                  </a:cubicBezTo>
                  <a:cubicBezTo>
                    <a:pt x="107" y="49"/>
                    <a:pt x="116" y="49"/>
                    <a:pt x="127" y="45"/>
                  </a:cubicBezTo>
                  <a:cubicBezTo>
                    <a:pt x="147" y="38"/>
                    <a:pt x="159" y="7"/>
                    <a:pt x="183" y="15"/>
                  </a:cubicBezTo>
                  <a:cubicBezTo>
                    <a:pt x="194" y="18"/>
                    <a:pt x="200" y="31"/>
                    <a:pt x="208" y="38"/>
                  </a:cubicBezTo>
                  <a:cubicBezTo>
                    <a:pt x="217" y="46"/>
                    <a:pt x="228" y="48"/>
                    <a:pt x="240" y="45"/>
                  </a:cubicBezTo>
                  <a:cubicBezTo>
                    <a:pt x="247" y="43"/>
                    <a:pt x="245" y="33"/>
                    <a:pt x="239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1CAFE1EA-5CEE-4D60-B4DA-4160556AE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" y="2601"/>
              <a:ext cx="249" cy="149"/>
            </a:xfrm>
            <a:custGeom>
              <a:avLst/>
              <a:gdLst>
                <a:gd name="T0" fmla="*/ 0 w 140"/>
                <a:gd name="T1" fmla="*/ 74 h 84"/>
                <a:gd name="T2" fmla="*/ 43 w 140"/>
                <a:gd name="T3" fmla="*/ 69 h 84"/>
                <a:gd name="T4" fmla="*/ 81 w 140"/>
                <a:gd name="T5" fmla="*/ 56 h 84"/>
                <a:gd name="T6" fmla="*/ 98 w 140"/>
                <a:gd name="T7" fmla="*/ 46 h 84"/>
                <a:gd name="T8" fmla="*/ 114 w 140"/>
                <a:gd name="T9" fmla="*/ 33 h 84"/>
                <a:gd name="T10" fmla="*/ 140 w 140"/>
                <a:gd name="T11" fmla="*/ 0 h 84"/>
                <a:gd name="T12" fmla="*/ 126 w 140"/>
                <a:gd name="T13" fmla="*/ 43 h 84"/>
                <a:gd name="T14" fmla="*/ 110 w 140"/>
                <a:gd name="T15" fmla="*/ 61 h 84"/>
                <a:gd name="T16" fmla="*/ 90 w 140"/>
                <a:gd name="T17" fmla="*/ 74 h 84"/>
                <a:gd name="T18" fmla="*/ 45 w 140"/>
                <a:gd name="T19" fmla="*/ 84 h 84"/>
                <a:gd name="T20" fmla="*/ 0 w 140"/>
                <a:gd name="T21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0" h="84">
                  <a:moveTo>
                    <a:pt x="0" y="74"/>
                  </a:moveTo>
                  <a:cubicBezTo>
                    <a:pt x="15" y="73"/>
                    <a:pt x="29" y="71"/>
                    <a:pt x="43" y="69"/>
                  </a:cubicBezTo>
                  <a:cubicBezTo>
                    <a:pt x="57" y="66"/>
                    <a:pt x="69" y="62"/>
                    <a:pt x="81" y="56"/>
                  </a:cubicBezTo>
                  <a:cubicBezTo>
                    <a:pt x="87" y="53"/>
                    <a:pt x="93" y="50"/>
                    <a:pt x="98" y="46"/>
                  </a:cubicBezTo>
                  <a:cubicBezTo>
                    <a:pt x="104" y="42"/>
                    <a:pt x="109" y="38"/>
                    <a:pt x="114" y="33"/>
                  </a:cubicBezTo>
                  <a:cubicBezTo>
                    <a:pt x="123" y="24"/>
                    <a:pt x="132" y="13"/>
                    <a:pt x="140" y="0"/>
                  </a:cubicBezTo>
                  <a:cubicBezTo>
                    <a:pt x="140" y="15"/>
                    <a:pt x="134" y="30"/>
                    <a:pt x="126" y="43"/>
                  </a:cubicBezTo>
                  <a:cubicBezTo>
                    <a:pt x="121" y="50"/>
                    <a:pt x="116" y="56"/>
                    <a:pt x="110" y="61"/>
                  </a:cubicBezTo>
                  <a:cubicBezTo>
                    <a:pt x="104" y="66"/>
                    <a:pt x="97" y="71"/>
                    <a:pt x="90" y="74"/>
                  </a:cubicBezTo>
                  <a:cubicBezTo>
                    <a:pt x="76" y="81"/>
                    <a:pt x="60" y="84"/>
                    <a:pt x="45" y="84"/>
                  </a:cubicBezTo>
                  <a:cubicBezTo>
                    <a:pt x="29" y="84"/>
                    <a:pt x="14" y="81"/>
                    <a:pt x="0" y="74"/>
                  </a:cubicBezTo>
                  <a:close/>
                </a:path>
              </a:pathLst>
            </a:custGeom>
            <a:solidFill>
              <a:srgbClr val="6481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2738C80B-BBB8-4F2B-90C3-14977613B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" y="2268"/>
              <a:ext cx="249" cy="165"/>
            </a:xfrm>
            <a:custGeom>
              <a:avLst/>
              <a:gdLst>
                <a:gd name="T0" fmla="*/ 0 w 140"/>
                <a:gd name="T1" fmla="*/ 9 h 93"/>
                <a:gd name="T2" fmla="*/ 46 w 140"/>
                <a:gd name="T3" fmla="*/ 0 h 93"/>
                <a:gd name="T4" fmla="*/ 93 w 140"/>
                <a:gd name="T5" fmla="*/ 13 h 93"/>
                <a:gd name="T6" fmla="*/ 127 w 140"/>
                <a:gd name="T7" fmla="*/ 47 h 93"/>
                <a:gd name="T8" fmla="*/ 140 w 140"/>
                <a:gd name="T9" fmla="*/ 93 h 93"/>
                <a:gd name="T10" fmla="*/ 117 w 140"/>
                <a:gd name="T11" fmla="*/ 54 h 93"/>
                <a:gd name="T12" fmla="*/ 85 w 140"/>
                <a:gd name="T13" fmla="*/ 27 h 93"/>
                <a:gd name="T14" fmla="*/ 45 w 140"/>
                <a:gd name="T15" fmla="*/ 12 h 93"/>
                <a:gd name="T16" fmla="*/ 0 w 140"/>
                <a:gd name="T17" fmla="*/ 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93">
                  <a:moveTo>
                    <a:pt x="0" y="9"/>
                  </a:moveTo>
                  <a:cubicBezTo>
                    <a:pt x="14" y="2"/>
                    <a:pt x="30" y="0"/>
                    <a:pt x="46" y="0"/>
                  </a:cubicBezTo>
                  <a:cubicBezTo>
                    <a:pt x="62" y="1"/>
                    <a:pt x="78" y="5"/>
                    <a:pt x="93" y="13"/>
                  </a:cubicBezTo>
                  <a:cubicBezTo>
                    <a:pt x="107" y="21"/>
                    <a:pt x="119" y="33"/>
                    <a:pt x="127" y="47"/>
                  </a:cubicBezTo>
                  <a:cubicBezTo>
                    <a:pt x="135" y="62"/>
                    <a:pt x="139" y="77"/>
                    <a:pt x="140" y="93"/>
                  </a:cubicBezTo>
                  <a:cubicBezTo>
                    <a:pt x="133" y="79"/>
                    <a:pt x="126" y="66"/>
                    <a:pt x="117" y="54"/>
                  </a:cubicBezTo>
                  <a:cubicBezTo>
                    <a:pt x="108" y="43"/>
                    <a:pt x="97" y="34"/>
                    <a:pt x="85" y="27"/>
                  </a:cubicBezTo>
                  <a:cubicBezTo>
                    <a:pt x="73" y="20"/>
                    <a:pt x="59" y="15"/>
                    <a:pt x="45" y="12"/>
                  </a:cubicBezTo>
                  <a:cubicBezTo>
                    <a:pt x="30" y="10"/>
                    <a:pt x="16" y="9"/>
                    <a:pt x="0" y="9"/>
                  </a:cubicBezTo>
                  <a:close/>
                </a:path>
              </a:pathLst>
            </a:custGeom>
            <a:solidFill>
              <a:srgbClr val="6481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EC946DDC-400A-4D36-AC80-0E371A54F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1" y="2482"/>
              <a:ext cx="160" cy="245"/>
            </a:xfrm>
            <a:custGeom>
              <a:avLst/>
              <a:gdLst>
                <a:gd name="T0" fmla="*/ 7 w 90"/>
                <a:gd name="T1" fmla="*/ 0 h 138"/>
                <a:gd name="T2" fmla="*/ 13 w 90"/>
                <a:gd name="T3" fmla="*/ 43 h 138"/>
                <a:gd name="T4" fmla="*/ 28 w 90"/>
                <a:gd name="T5" fmla="*/ 81 h 138"/>
                <a:gd name="T6" fmla="*/ 40 w 90"/>
                <a:gd name="T7" fmla="*/ 97 h 138"/>
                <a:gd name="T8" fmla="*/ 47 w 90"/>
                <a:gd name="T9" fmla="*/ 105 h 138"/>
                <a:gd name="T10" fmla="*/ 55 w 90"/>
                <a:gd name="T11" fmla="*/ 112 h 138"/>
                <a:gd name="T12" fmla="*/ 90 w 90"/>
                <a:gd name="T13" fmla="*/ 138 h 138"/>
                <a:gd name="T14" fmla="*/ 47 w 90"/>
                <a:gd name="T15" fmla="*/ 122 h 138"/>
                <a:gd name="T16" fmla="*/ 38 w 90"/>
                <a:gd name="T17" fmla="*/ 115 h 138"/>
                <a:gd name="T18" fmla="*/ 29 w 90"/>
                <a:gd name="T19" fmla="*/ 108 h 138"/>
                <a:gd name="T20" fmla="*/ 21 w 90"/>
                <a:gd name="T21" fmla="*/ 99 h 138"/>
                <a:gd name="T22" fmla="*/ 15 w 90"/>
                <a:gd name="T23" fmla="*/ 89 h 138"/>
                <a:gd name="T24" fmla="*/ 0 w 90"/>
                <a:gd name="T25" fmla="*/ 45 h 138"/>
                <a:gd name="T26" fmla="*/ 1 w 90"/>
                <a:gd name="T27" fmla="*/ 22 h 138"/>
                <a:gd name="T28" fmla="*/ 7 w 90"/>
                <a:gd name="T2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0" h="138">
                  <a:moveTo>
                    <a:pt x="7" y="0"/>
                  </a:moveTo>
                  <a:cubicBezTo>
                    <a:pt x="7" y="15"/>
                    <a:pt x="9" y="29"/>
                    <a:pt x="13" y="43"/>
                  </a:cubicBezTo>
                  <a:cubicBezTo>
                    <a:pt x="16" y="56"/>
                    <a:pt x="21" y="69"/>
                    <a:pt x="28" y="81"/>
                  </a:cubicBezTo>
                  <a:cubicBezTo>
                    <a:pt x="32" y="87"/>
                    <a:pt x="36" y="92"/>
                    <a:pt x="40" y="97"/>
                  </a:cubicBezTo>
                  <a:cubicBezTo>
                    <a:pt x="43" y="100"/>
                    <a:pt x="45" y="102"/>
                    <a:pt x="47" y="105"/>
                  </a:cubicBezTo>
                  <a:cubicBezTo>
                    <a:pt x="50" y="107"/>
                    <a:pt x="52" y="110"/>
                    <a:pt x="55" y="112"/>
                  </a:cubicBezTo>
                  <a:cubicBezTo>
                    <a:pt x="65" y="122"/>
                    <a:pt x="77" y="130"/>
                    <a:pt x="90" y="138"/>
                  </a:cubicBezTo>
                  <a:cubicBezTo>
                    <a:pt x="75" y="136"/>
                    <a:pt x="60" y="130"/>
                    <a:pt x="47" y="122"/>
                  </a:cubicBezTo>
                  <a:cubicBezTo>
                    <a:pt x="44" y="120"/>
                    <a:pt x="41" y="118"/>
                    <a:pt x="38" y="115"/>
                  </a:cubicBezTo>
                  <a:cubicBezTo>
                    <a:pt x="35" y="113"/>
                    <a:pt x="32" y="110"/>
                    <a:pt x="29" y="108"/>
                  </a:cubicBezTo>
                  <a:cubicBezTo>
                    <a:pt x="26" y="105"/>
                    <a:pt x="24" y="102"/>
                    <a:pt x="21" y="99"/>
                  </a:cubicBezTo>
                  <a:cubicBezTo>
                    <a:pt x="19" y="96"/>
                    <a:pt x="17" y="92"/>
                    <a:pt x="15" y="89"/>
                  </a:cubicBezTo>
                  <a:cubicBezTo>
                    <a:pt x="6" y="76"/>
                    <a:pt x="2" y="60"/>
                    <a:pt x="0" y="45"/>
                  </a:cubicBezTo>
                  <a:cubicBezTo>
                    <a:pt x="0" y="37"/>
                    <a:pt x="0" y="29"/>
                    <a:pt x="1" y="22"/>
                  </a:cubicBezTo>
                  <a:cubicBezTo>
                    <a:pt x="2" y="14"/>
                    <a:pt x="4" y="7"/>
                    <a:pt x="7" y="0"/>
                  </a:cubicBezTo>
                  <a:close/>
                </a:path>
              </a:pathLst>
            </a:custGeom>
            <a:solidFill>
              <a:srgbClr val="6481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50B3CE23-048F-41B3-A533-1902A7339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1" y="1980"/>
              <a:ext cx="62" cy="141"/>
            </a:xfrm>
            <a:custGeom>
              <a:avLst/>
              <a:gdLst>
                <a:gd name="T0" fmla="*/ 0 w 62"/>
                <a:gd name="T1" fmla="*/ 50 h 141"/>
                <a:gd name="T2" fmla="*/ 0 w 62"/>
                <a:gd name="T3" fmla="*/ 141 h 141"/>
                <a:gd name="T4" fmla="*/ 62 w 62"/>
                <a:gd name="T5" fmla="*/ 141 h 141"/>
                <a:gd name="T6" fmla="*/ 62 w 62"/>
                <a:gd name="T7" fmla="*/ 0 h 141"/>
                <a:gd name="T8" fmla="*/ 0 w 62"/>
                <a:gd name="T9" fmla="*/ 0 h 141"/>
                <a:gd name="T10" fmla="*/ 0 w 62"/>
                <a:gd name="T11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141">
                  <a:moveTo>
                    <a:pt x="0" y="50"/>
                  </a:moveTo>
                  <a:lnTo>
                    <a:pt x="0" y="141"/>
                  </a:lnTo>
                  <a:lnTo>
                    <a:pt x="62" y="141"/>
                  </a:lnTo>
                  <a:lnTo>
                    <a:pt x="62" y="0"/>
                  </a:lnTo>
                  <a:lnTo>
                    <a:pt x="0" y="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FF75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86A85668-3BB2-492C-A8CE-519CFF44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1" y="1980"/>
              <a:ext cx="62" cy="141"/>
            </a:xfrm>
            <a:custGeom>
              <a:avLst/>
              <a:gdLst>
                <a:gd name="T0" fmla="*/ 0 w 62"/>
                <a:gd name="T1" fmla="*/ 50 h 141"/>
                <a:gd name="T2" fmla="*/ 0 w 62"/>
                <a:gd name="T3" fmla="*/ 141 h 141"/>
                <a:gd name="T4" fmla="*/ 62 w 62"/>
                <a:gd name="T5" fmla="*/ 141 h 141"/>
                <a:gd name="T6" fmla="*/ 62 w 62"/>
                <a:gd name="T7" fmla="*/ 0 h 141"/>
                <a:gd name="T8" fmla="*/ 0 w 62"/>
                <a:gd name="T9" fmla="*/ 0 h 141"/>
                <a:gd name="T10" fmla="*/ 0 w 62"/>
                <a:gd name="T11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141">
                  <a:moveTo>
                    <a:pt x="0" y="50"/>
                  </a:moveTo>
                  <a:lnTo>
                    <a:pt x="0" y="141"/>
                  </a:lnTo>
                  <a:lnTo>
                    <a:pt x="62" y="141"/>
                  </a:lnTo>
                  <a:lnTo>
                    <a:pt x="62" y="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ED97AAED-6E0A-48FD-9DE0-44A8B50BF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3" y="1989"/>
              <a:ext cx="0" cy="78"/>
            </a:xfrm>
            <a:custGeom>
              <a:avLst/>
              <a:gdLst>
                <a:gd name="T0" fmla="*/ 0 h 44"/>
                <a:gd name="T1" fmla="*/ 0 h 44"/>
                <a:gd name="T2" fmla="*/ 44 h 44"/>
                <a:gd name="T3" fmla="*/ 44 h 44"/>
                <a:gd name="T4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FA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1">
              <a:extLst>
                <a:ext uri="{FF2B5EF4-FFF2-40B4-BE49-F238E27FC236}">
                  <a16:creationId xmlns:a16="http://schemas.microsoft.com/office/drawing/2014/main" id="{91325468-A134-4A67-B331-BAA78415B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1" y="1989"/>
              <a:ext cx="32" cy="117"/>
            </a:xfrm>
            <a:custGeom>
              <a:avLst/>
              <a:gdLst>
                <a:gd name="T0" fmla="*/ 18 w 18"/>
                <a:gd name="T1" fmla="*/ 0 h 66"/>
                <a:gd name="T2" fmla="*/ 0 w 18"/>
                <a:gd name="T3" fmla="*/ 0 h 66"/>
                <a:gd name="T4" fmla="*/ 0 w 18"/>
                <a:gd name="T5" fmla="*/ 66 h 66"/>
                <a:gd name="T6" fmla="*/ 18 w 18"/>
                <a:gd name="T7" fmla="*/ 60 h 66"/>
                <a:gd name="T8" fmla="*/ 18 w 18"/>
                <a:gd name="T9" fmla="*/ 48 h 66"/>
                <a:gd name="T10" fmla="*/ 18 w 18"/>
                <a:gd name="T11" fmla="*/ 48 h 66"/>
                <a:gd name="T12" fmla="*/ 18 w 18"/>
                <a:gd name="T13" fmla="*/ 44 h 66"/>
                <a:gd name="T14" fmla="*/ 18 w 18"/>
                <a:gd name="T15" fmla="*/ 44 h 66"/>
                <a:gd name="T16" fmla="*/ 18 w 18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66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10" y="66"/>
                    <a:pt x="18" y="60"/>
                    <a:pt x="18" y="60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EF63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1675C1DF-34AA-4C3B-AE1D-3C2C9D3A4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" y="1189"/>
              <a:ext cx="1369" cy="1201"/>
            </a:xfrm>
            <a:custGeom>
              <a:avLst/>
              <a:gdLst>
                <a:gd name="T0" fmla="*/ 727 w 771"/>
                <a:gd name="T1" fmla="*/ 200 h 677"/>
                <a:gd name="T2" fmla="*/ 655 w 771"/>
                <a:gd name="T3" fmla="*/ 77 h 677"/>
                <a:gd name="T4" fmla="*/ 499 w 771"/>
                <a:gd name="T5" fmla="*/ 22 h 677"/>
                <a:gd name="T6" fmla="*/ 341 w 771"/>
                <a:gd name="T7" fmla="*/ 105 h 677"/>
                <a:gd name="T8" fmla="*/ 286 w 771"/>
                <a:gd name="T9" fmla="*/ 108 h 677"/>
                <a:gd name="T10" fmla="*/ 85 w 771"/>
                <a:gd name="T11" fmla="*/ 177 h 677"/>
                <a:gd name="T12" fmla="*/ 83 w 771"/>
                <a:gd name="T13" fmla="*/ 398 h 677"/>
                <a:gd name="T14" fmla="*/ 207 w 771"/>
                <a:gd name="T15" fmla="*/ 454 h 677"/>
                <a:gd name="T16" fmla="*/ 193 w 771"/>
                <a:gd name="T17" fmla="*/ 626 h 677"/>
                <a:gd name="T18" fmla="*/ 388 w 771"/>
                <a:gd name="T19" fmla="*/ 550 h 677"/>
                <a:gd name="T20" fmla="*/ 424 w 771"/>
                <a:gd name="T21" fmla="*/ 549 h 677"/>
                <a:gd name="T22" fmla="*/ 727 w 771"/>
                <a:gd name="T23" fmla="*/ 20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1" h="677">
                  <a:moveTo>
                    <a:pt x="727" y="200"/>
                  </a:moveTo>
                  <a:cubicBezTo>
                    <a:pt x="727" y="200"/>
                    <a:pt x="771" y="83"/>
                    <a:pt x="655" y="77"/>
                  </a:cubicBezTo>
                  <a:cubicBezTo>
                    <a:pt x="655" y="77"/>
                    <a:pt x="600" y="0"/>
                    <a:pt x="499" y="22"/>
                  </a:cubicBezTo>
                  <a:cubicBezTo>
                    <a:pt x="397" y="44"/>
                    <a:pt x="399" y="94"/>
                    <a:pt x="341" y="105"/>
                  </a:cubicBezTo>
                  <a:cubicBezTo>
                    <a:pt x="326" y="108"/>
                    <a:pt x="307" y="108"/>
                    <a:pt x="286" y="108"/>
                  </a:cubicBezTo>
                  <a:cubicBezTo>
                    <a:pt x="225" y="108"/>
                    <a:pt x="146" y="108"/>
                    <a:pt x="85" y="177"/>
                  </a:cubicBezTo>
                  <a:cubicBezTo>
                    <a:pt x="0" y="273"/>
                    <a:pt x="41" y="369"/>
                    <a:pt x="83" y="398"/>
                  </a:cubicBezTo>
                  <a:cubicBezTo>
                    <a:pt x="125" y="428"/>
                    <a:pt x="192" y="422"/>
                    <a:pt x="207" y="454"/>
                  </a:cubicBezTo>
                  <a:cubicBezTo>
                    <a:pt x="225" y="492"/>
                    <a:pt x="136" y="588"/>
                    <a:pt x="193" y="626"/>
                  </a:cubicBezTo>
                  <a:cubicBezTo>
                    <a:pt x="268" y="677"/>
                    <a:pt x="348" y="559"/>
                    <a:pt x="388" y="550"/>
                  </a:cubicBezTo>
                  <a:cubicBezTo>
                    <a:pt x="395" y="548"/>
                    <a:pt x="408" y="549"/>
                    <a:pt x="424" y="549"/>
                  </a:cubicBezTo>
                  <a:cubicBezTo>
                    <a:pt x="513" y="552"/>
                    <a:pt x="710" y="554"/>
                    <a:pt x="727" y="200"/>
                  </a:cubicBezTo>
                </a:path>
              </a:pathLst>
            </a:custGeom>
            <a:solidFill>
              <a:srgbClr val="211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BA3554DD-6909-4011-9E46-84E86A07E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" y="1243"/>
              <a:ext cx="261" cy="264"/>
            </a:xfrm>
            <a:custGeom>
              <a:avLst/>
              <a:gdLst>
                <a:gd name="T0" fmla="*/ 0 w 147"/>
                <a:gd name="T1" fmla="*/ 0 h 149"/>
                <a:gd name="T2" fmla="*/ 0 w 147"/>
                <a:gd name="T3" fmla="*/ 0 h 149"/>
                <a:gd name="T4" fmla="*/ 63 w 147"/>
                <a:gd name="T5" fmla="*/ 47 h 149"/>
                <a:gd name="T6" fmla="*/ 141 w 147"/>
                <a:gd name="T7" fmla="*/ 149 h 149"/>
                <a:gd name="T8" fmla="*/ 63 w 147"/>
                <a:gd name="T9" fmla="*/ 47 h 149"/>
                <a:gd name="T10" fmla="*/ 0 w 147"/>
                <a:gd name="T11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14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1" y="17"/>
                    <a:pt x="63" y="47"/>
                    <a:pt x="63" y="47"/>
                  </a:cubicBezTo>
                  <a:cubicBezTo>
                    <a:pt x="147" y="52"/>
                    <a:pt x="147" y="115"/>
                    <a:pt x="141" y="149"/>
                  </a:cubicBezTo>
                  <a:cubicBezTo>
                    <a:pt x="147" y="115"/>
                    <a:pt x="147" y="52"/>
                    <a:pt x="63" y="47"/>
                  </a:cubicBezTo>
                  <a:cubicBezTo>
                    <a:pt x="63" y="47"/>
                    <a:pt x="41" y="17"/>
                    <a:pt x="0" y="0"/>
                  </a:cubicBezTo>
                </a:path>
              </a:pathLst>
            </a:custGeom>
            <a:solidFill>
              <a:srgbClr val="8C86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B2443AF4-A84F-494A-945C-2C44AC791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" y="1228"/>
              <a:ext cx="46" cy="15"/>
            </a:xfrm>
            <a:custGeom>
              <a:avLst/>
              <a:gdLst>
                <a:gd name="T0" fmla="*/ 0 w 26"/>
                <a:gd name="T1" fmla="*/ 0 h 8"/>
                <a:gd name="T2" fmla="*/ 0 w 26"/>
                <a:gd name="T3" fmla="*/ 0 h 8"/>
                <a:gd name="T4" fmla="*/ 26 w 26"/>
                <a:gd name="T5" fmla="*/ 8 h 8"/>
                <a:gd name="T6" fmla="*/ 26 w 26"/>
                <a:gd name="T7" fmla="*/ 8 h 8"/>
                <a:gd name="T8" fmla="*/ 0 w 26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"/>
                    <a:pt x="18" y="4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18" y="4"/>
                    <a:pt x="9" y="2"/>
                    <a:pt x="0" y="0"/>
                  </a:cubicBezTo>
                </a:path>
              </a:pathLst>
            </a:custGeom>
            <a:solidFill>
              <a:srgbClr val="302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962BDAE5-F38B-4179-9CF2-D03F08C6E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94" y="1221"/>
              <a:ext cx="135" cy="11"/>
            </a:xfrm>
            <a:custGeom>
              <a:avLst/>
              <a:gdLst>
                <a:gd name="T0" fmla="*/ 0 w 76"/>
                <a:gd name="T1" fmla="*/ 6 h 6"/>
                <a:gd name="T2" fmla="*/ 0 w 76"/>
                <a:gd name="T3" fmla="*/ 6 h 6"/>
                <a:gd name="T4" fmla="*/ 0 w 76"/>
                <a:gd name="T5" fmla="*/ 6 h 6"/>
                <a:gd name="T6" fmla="*/ 0 w 76"/>
                <a:gd name="T7" fmla="*/ 6 h 6"/>
                <a:gd name="T8" fmla="*/ 45 w 76"/>
                <a:gd name="T9" fmla="*/ 0 h 6"/>
                <a:gd name="T10" fmla="*/ 9 w 76"/>
                <a:gd name="T11" fmla="*/ 4 h 6"/>
                <a:gd name="T12" fmla="*/ 3 w 76"/>
                <a:gd name="T13" fmla="*/ 6 h 6"/>
                <a:gd name="T14" fmla="*/ 9 w 76"/>
                <a:gd name="T15" fmla="*/ 4 h 6"/>
                <a:gd name="T16" fmla="*/ 45 w 76"/>
                <a:gd name="T17" fmla="*/ 0 h 6"/>
                <a:gd name="T18" fmla="*/ 76 w 76"/>
                <a:gd name="T19" fmla="*/ 4 h 6"/>
                <a:gd name="T20" fmla="*/ 76 w 76"/>
                <a:gd name="T21" fmla="*/ 4 h 6"/>
                <a:gd name="T22" fmla="*/ 45 w 76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6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45" y="0"/>
                  </a:moveTo>
                  <a:cubicBezTo>
                    <a:pt x="33" y="0"/>
                    <a:pt x="21" y="2"/>
                    <a:pt x="9" y="4"/>
                  </a:cubicBezTo>
                  <a:cubicBezTo>
                    <a:pt x="7" y="5"/>
                    <a:pt x="5" y="5"/>
                    <a:pt x="3" y="6"/>
                  </a:cubicBezTo>
                  <a:cubicBezTo>
                    <a:pt x="5" y="5"/>
                    <a:pt x="7" y="5"/>
                    <a:pt x="9" y="4"/>
                  </a:cubicBezTo>
                  <a:cubicBezTo>
                    <a:pt x="21" y="2"/>
                    <a:pt x="33" y="0"/>
                    <a:pt x="45" y="0"/>
                  </a:cubicBezTo>
                  <a:cubicBezTo>
                    <a:pt x="56" y="0"/>
                    <a:pt x="66" y="2"/>
                    <a:pt x="76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66" y="2"/>
                    <a:pt x="56" y="0"/>
                    <a:pt x="45" y="0"/>
                  </a:cubicBezTo>
                </a:path>
              </a:pathLst>
            </a:custGeom>
            <a:solidFill>
              <a:srgbClr val="484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06B94D0E-9F33-4355-8FFE-7DABDA081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10" y="1945"/>
              <a:ext cx="12" cy="21"/>
            </a:xfrm>
            <a:custGeom>
              <a:avLst/>
              <a:gdLst>
                <a:gd name="T0" fmla="*/ 0 w 7"/>
                <a:gd name="T1" fmla="*/ 12 h 12"/>
                <a:gd name="T2" fmla="*/ 0 w 7"/>
                <a:gd name="T3" fmla="*/ 12 h 12"/>
                <a:gd name="T4" fmla="*/ 0 w 7"/>
                <a:gd name="T5" fmla="*/ 12 h 12"/>
                <a:gd name="T6" fmla="*/ 7 w 7"/>
                <a:gd name="T7" fmla="*/ 0 h 12"/>
                <a:gd name="T8" fmla="*/ 7 w 7"/>
                <a:gd name="T9" fmla="*/ 0 h 12"/>
                <a:gd name="T10" fmla="*/ 0 w 7"/>
                <a:gd name="T11" fmla="*/ 12 h 12"/>
                <a:gd name="T12" fmla="*/ 7 w 7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2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4"/>
                    <a:pt x="2" y="8"/>
                    <a:pt x="0" y="12"/>
                  </a:cubicBezTo>
                  <a:cubicBezTo>
                    <a:pt x="2" y="8"/>
                    <a:pt x="4" y="4"/>
                    <a:pt x="7" y="0"/>
                  </a:cubicBezTo>
                </a:path>
              </a:pathLst>
            </a:custGeom>
            <a:solidFill>
              <a:srgbClr val="8C86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3D9F63AE-489D-4639-AFDE-DE6DFD9D2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3" y="2277"/>
              <a:ext cx="130" cy="46"/>
            </a:xfrm>
            <a:custGeom>
              <a:avLst/>
              <a:gdLst>
                <a:gd name="T0" fmla="*/ 0 w 73"/>
                <a:gd name="T1" fmla="*/ 0 h 26"/>
                <a:gd name="T2" fmla="*/ 13 w 73"/>
                <a:gd name="T3" fmla="*/ 14 h 26"/>
                <a:gd name="T4" fmla="*/ 53 w 73"/>
                <a:gd name="T5" fmla="*/ 26 h 26"/>
                <a:gd name="T6" fmla="*/ 73 w 73"/>
                <a:gd name="T7" fmla="*/ 23 h 26"/>
                <a:gd name="T8" fmla="*/ 73 w 73"/>
                <a:gd name="T9" fmla="*/ 23 h 26"/>
                <a:gd name="T10" fmla="*/ 53 w 73"/>
                <a:gd name="T11" fmla="*/ 26 h 26"/>
                <a:gd name="T12" fmla="*/ 13 w 73"/>
                <a:gd name="T13" fmla="*/ 13 h 26"/>
                <a:gd name="T14" fmla="*/ 0 w 73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26">
                  <a:moveTo>
                    <a:pt x="0" y="0"/>
                  </a:moveTo>
                  <a:cubicBezTo>
                    <a:pt x="3" y="5"/>
                    <a:pt x="7" y="10"/>
                    <a:pt x="13" y="14"/>
                  </a:cubicBezTo>
                  <a:cubicBezTo>
                    <a:pt x="26" y="22"/>
                    <a:pt x="40" y="26"/>
                    <a:pt x="53" y="26"/>
                  </a:cubicBezTo>
                  <a:cubicBezTo>
                    <a:pt x="60" y="26"/>
                    <a:pt x="66" y="25"/>
                    <a:pt x="73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66" y="25"/>
                    <a:pt x="60" y="26"/>
                    <a:pt x="53" y="26"/>
                  </a:cubicBezTo>
                  <a:cubicBezTo>
                    <a:pt x="40" y="26"/>
                    <a:pt x="26" y="22"/>
                    <a:pt x="13" y="13"/>
                  </a:cubicBezTo>
                  <a:cubicBezTo>
                    <a:pt x="7" y="10"/>
                    <a:pt x="3" y="5"/>
                    <a:pt x="0" y="0"/>
                  </a:cubicBezTo>
                </a:path>
              </a:pathLst>
            </a:custGeom>
            <a:solidFill>
              <a:srgbClr val="525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C02E614F-2EF6-4067-9111-2828F1F9B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3" y="2268"/>
              <a:ext cx="96" cy="49"/>
            </a:xfrm>
            <a:custGeom>
              <a:avLst/>
              <a:gdLst>
                <a:gd name="T0" fmla="*/ 54 w 54"/>
                <a:gd name="T1" fmla="*/ 0 h 28"/>
                <a:gd name="T2" fmla="*/ 0 w 54"/>
                <a:gd name="T3" fmla="*/ 28 h 28"/>
                <a:gd name="T4" fmla="*/ 0 w 54"/>
                <a:gd name="T5" fmla="*/ 28 h 28"/>
                <a:gd name="T6" fmla="*/ 54 w 54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28">
                  <a:moveTo>
                    <a:pt x="54" y="0"/>
                  </a:moveTo>
                  <a:cubicBezTo>
                    <a:pt x="37" y="13"/>
                    <a:pt x="19" y="23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9" y="23"/>
                    <a:pt x="37" y="13"/>
                    <a:pt x="54" y="0"/>
                  </a:cubicBezTo>
                </a:path>
              </a:pathLst>
            </a:custGeom>
            <a:solidFill>
              <a:srgbClr val="484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47A409EB-B112-480A-B4FD-7A1B3962B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3" y="227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25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BDFBAEBA-9CA2-400C-9E48-88307A1F3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3" y="1221"/>
              <a:ext cx="1003" cy="1102"/>
            </a:xfrm>
            <a:custGeom>
              <a:avLst/>
              <a:gdLst>
                <a:gd name="T0" fmla="*/ 274 w 565"/>
                <a:gd name="T1" fmla="*/ 480 h 621"/>
                <a:gd name="T2" fmla="*/ 183 w 565"/>
                <a:gd name="T3" fmla="*/ 503 h 621"/>
                <a:gd name="T4" fmla="*/ 38 w 565"/>
                <a:gd name="T5" fmla="*/ 586 h 621"/>
                <a:gd name="T6" fmla="*/ 1 w 565"/>
                <a:gd name="T7" fmla="*/ 574 h 621"/>
                <a:gd name="T8" fmla="*/ 0 w 565"/>
                <a:gd name="T9" fmla="*/ 574 h 621"/>
                <a:gd name="T10" fmla="*/ 6 w 565"/>
                <a:gd name="T11" fmla="*/ 595 h 621"/>
                <a:gd name="T12" fmla="*/ 6 w 565"/>
                <a:gd name="T13" fmla="*/ 595 h 621"/>
                <a:gd name="T14" fmla="*/ 6 w 565"/>
                <a:gd name="T15" fmla="*/ 595 h 621"/>
                <a:gd name="T16" fmla="*/ 19 w 565"/>
                <a:gd name="T17" fmla="*/ 608 h 621"/>
                <a:gd name="T18" fmla="*/ 59 w 565"/>
                <a:gd name="T19" fmla="*/ 621 h 621"/>
                <a:gd name="T20" fmla="*/ 79 w 565"/>
                <a:gd name="T21" fmla="*/ 618 h 621"/>
                <a:gd name="T22" fmla="*/ 133 w 565"/>
                <a:gd name="T23" fmla="*/ 590 h 621"/>
                <a:gd name="T24" fmla="*/ 214 w 565"/>
                <a:gd name="T25" fmla="*/ 532 h 621"/>
                <a:gd name="T26" fmla="*/ 230 w 565"/>
                <a:gd name="T27" fmla="*/ 531 h 621"/>
                <a:gd name="T28" fmla="*/ 250 w 565"/>
                <a:gd name="T29" fmla="*/ 531 h 621"/>
                <a:gd name="T30" fmla="*/ 269 w 565"/>
                <a:gd name="T31" fmla="*/ 532 h 621"/>
                <a:gd name="T32" fmla="*/ 274 w 565"/>
                <a:gd name="T33" fmla="*/ 480 h 621"/>
                <a:gd name="T34" fmla="*/ 373 w 565"/>
                <a:gd name="T35" fmla="*/ 431 h 621"/>
                <a:gd name="T36" fmla="*/ 338 w 565"/>
                <a:gd name="T37" fmla="*/ 453 h 621"/>
                <a:gd name="T38" fmla="*/ 370 w 565"/>
                <a:gd name="T39" fmla="*/ 450 h 621"/>
                <a:gd name="T40" fmla="*/ 370 w 565"/>
                <a:gd name="T41" fmla="*/ 450 h 621"/>
                <a:gd name="T42" fmla="*/ 373 w 565"/>
                <a:gd name="T43" fmla="*/ 431 h 621"/>
                <a:gd name="T44" fmla="*/ 501 w 565"/>
                <a:gd name="T45" fmla="*/ 408 h 621"/>
                <a:gd name="T46" fmla="*/ 482 w 565"/>
                <a:gd name="T47" fmla="*/ 418 h 621"/>
                <a:gd name="T48" fmla="*/ 443 w 565"/>
                <a:gd name="T49" fmla="*/ 428 h 621"/>
                <a:gd name="T50" fmla="*/ 423 w 565"/>
                <a:gd name="T51" fmla="*/ 429 h 621"/>
                <a:gd name="T52" fmla="*/ 417 w 565"/>
                <a:gd name="T53" fmla="*/ 429 h 621"/>
                <a:gd name="T54" fmla="*/ 417 w 565"/>
                <a:gd name="T55" fmla="*/ 429 h 621"/>
                <a:gd name="T56" fmla="*/ 414 w 565"/>
                <a:gd name="T57" fmla="*/ 450 h 621"/>
                <a:gd name="T58" fmla="*/ 414 w 565"/>
                <a:gd name="T59" fmla="*/ 450 h 621"/>
                <a:gd name="T60" fmla="*/ 449 w 565"/>
                <a:gd name="T61" fmla="*/ 474 h 621"/>
                <a:gd name="T62" fmla="*/ 449 w 565"/>
                <a:gd name="T63" fmla="*/ 474 h 621"/>
                <a:gd name="T64" fmla="*/ 414 w 565"/>
                <a:gd name="T65" fmla="*/ 450 h 621"/>
                <a:gd name="T66" fmla="*/ 420 w 565"/>
                <a:gd name="T67" fmla="*/ 451 h 621"/>
                <a:gd name="T68" fmla="*/ 488 w 565"/>
                <a:gd name="T69" fmla="*/ 430 h 621"/>
                <a:gd name="T70" fmla="*/ 494 w 565"/>
                <a:gd name="T71" fmla="*/ 420 h 621"/>
                <a:gd name="T72" fmla="*/ 494 w 565"/>
                <a:gd name="T73" fmla="*/ 420 h 621"/>
                <a:gd name="T74" fmla="*/ 494 w 565"/>
                <a:gd name="T75" fmla="*/ 420 h 621"/>
                <a:gd name="T76" fmla="*/ 501 w 565"/>
                <a:gd name="T77" fmla="*/ 408 h 621"/>
                <a:gd name="T78" fmla="*/ 361 w 565"/>
                <a:gd name="T79" fmla="*/ 0 h 621"/>
                <a:gd name="T80" fmla="*/ 325 w 565"/>
                <a:gd name="T81" fmla="*/ 4 h 621"/>
                <a:gd name="T82" fmla="*/ 319 w 565"/>
                <a:gd name="T83" fmla="*/ 6 h 621"/>
                <a:gd name="T84" fmla="*/ 316 w 565"/>
                <a:gd name="T85" fmla="*/ 6 h 621"/>
                <a:gd name="T86" fmla="*/ 316 w 565"/>
                <a:gd name="T87" fmla="*/ 6 h 621"/>
                <a:gd name="T88" fmla="*/ 320 w 565"/>
                <a:gd name="T89" fmla="*/ 6 h 621"/>
                <a:gd name="T90" fmla="*/ 432 w 565"/>
                <a:gd name="T91" fmla="*/ 61 h 621"/>
                <a:gd name="T92" fmla="*/ 501 w 565"/>
                <a:gd name="T93" fmla="*/ 130 h 621"/>
                <a:gd name="T94" fmla="*/ 544 w 565"/>
                <a:gd name="T95" fmla="*/ 156 h 621"/>
                <a:gd name="T96" fmla="*/ 544 w 565"/>
                <a:gd name="T97" fmla="*/ 156 h 621"/>
                <a:gd name="T98" fmla="*/ 546 w 565"/>
                <a:gd name="T99" fmla="*/ 156 h 621"/>
                <a:gd name="T100" fmla="*/ 548 w 565"/>
                <a:gd name="T101" fmla="*/ 156 h 621"/>
                <a:gd name="T102" fmla="*/ 548 w 565"/>
                <a:gd name="T103" fmla="*/ 156 h 621"/>
                <a:gd name="T104" fmla="*/ 548 w 565"/>
                <a:gd name="T105" fmla="*/ 156 h 621"/>
                <a:gd name="T106" fmla="*/ 553 w 565"/>
                <a:gd name="T107" fmla="*/ 182 h 621"/>
                <a:gd name="T108" fmla="*/ 553 w 565"/>
                <a:gd name="T109" fmla="*/ 182 h 621"/>
                <a:gd name="T110" fmla="*/ 559 w 565"/>
                <a:gd name="T111" fmla="*/ 161 h 621"/>
                <a:gd name="T112" fmla="*/ 481 w 565"/>
                <a:gd name="T113" fmla="*/ 59 h 621"/>
                <a:gd name="T114" fmla="*/ 418 w 565"/>
                <a:gd name="T115" fmla="*/ 12 h 621"/>
                <a:gd name="T116" fmla="*/ 392 w 565"/>
                <a:gd name="T117" fmla="*/ 4 h 621"/>
                <a:gd name="T118" fmla="*/ 392 w 565"/>
                <a:gd name="T119" fmla="*/ 4 h 621"/>
                <a:gd name="T120" fmla="*/ 361 w 565"/>
                <a:gd name="T121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5" h="621">
                  <a:moveTo>
                    <a:pt x="274" y="480"/>
                  </a:moveTo>
                  <a:cubicBezTo>
                    <a:pt x="232" y="494"/>
                    <a:pt x="197" y="500"/>
                    <a:pt x="183" y="503"/>
                  </a:cubicBezTo>
                  <a:cubicBezTo>
                    <a:pt x="152" y="510"/>
                    <a:pt x="96" y="586"/>
                    <a:pt x="38" y="586"/>
                  </a:cubicBezTo>
                  <a:cubicBezTo>
                    <a:pt x="25" y="586"/>
                    <a:pt x="13" y="583"/>
                    <a:pt x="1" y="574"/>
                  </a:cubicBezTo>
                  <a:cubicBezTo>
                    <a:pt x="0" y="574"/>
                    <a:pt x="0" y="574"/>
                    <a:pt x="0" y="574"/>
                  </a:cubicBezTo>
                  <a:cubicBezTo>
                    <a:pt x="0" y="581"/>
                    <a:pt x="2" y="589"/>
                    <a:pt x="6" y="595"/>
                  </a:cubicBezTo>
                  <a:cubicBezTo>
                    <a:pt x="6" y="595"/>
                    <a:pt x="6" y="595"/>
                    <a:pt x="6" y="595"/>
                  </a:cubicBezTo>
                  <a:cubicBezTo>
                    <a:pt x="6" y="595"/>
                    <a:pt x="6" y="595"/>
                    <a:pt x="6" y="595"/>
                  </a:cubicBezTo>
                  <a:cubicBezTo>
                    <a:pt x="9" y="600"/>
                    <a:pt x="13" y="605"/>
                    <a:pt x="19" y="608"/>
                  </a:cubicBezTo>
                  <a:cubicBezTo>
                    <a:pt x="32" y="617"/>
                    <a:pt x="46" y="621"/>
                    <a:pt x="59" y="621"/>
                  </a:cubicBezTo>
                  <a:cubicBezTo>
                    <a:pt x="66" y="621"/>
                    <a:pt x="72" y="620"/>
                    <a:pt x="79" y="618"/>
                  </a:cubicBezTo>
                  <a:cubicBezTo>
                    <a:pt x="98" y="613"/>
                    <a:pt x="116" y="603"/>
                    <a:pt x="133" y="590"/>
                  </a:cubicBezTo>
                  <a:cubicBezTo>
                    <a:pt x="166" y="566"/>
                    <a:pt x="195" y="536"/>
                    <a:pt x="214" y="532"/>
                  </a:cubicBezTo>
                  <a:cubicBezTo>
                    <a:pt x="218" y="531"/>
                    <a:pt x="223" y="531"/>
                    <a:pt x="230" y="531"/>
                  </a:cubicBezTo>
                  <a:cubicBezTo>
                    <a:pt x="236" y="531"/>
                    <a:pt x="243" y="531"/>
                    <a:pt x="250" y="531"/>
                  </a:cubicBezTo>
                  <a:cubicBezTo>
                    <a:pt x="256" y="531"/>
                    <a:pt x="262" y="532"/>
                    <a:pt x="269" y="532"/>
                  </a:cubicBezTo>
                  <a:cubicBezTo>
                    <a:pt x="269" y="514"/>
                    <a:pt x="270" y="493"/>
                    <a:pt x="274" y="480"/>
                  </a:cubicBezTo>
                  <a:moveTo>
                    <a:pt x="373" y="431"/>
                  </a:moveTo>
                  <a:cubicBezTo>
                    <a:pt x="362" y="439"/>
                    <a:pt x="350" y="447"/>
                    <a:pt x="338" y="453"/>
                  </a:cubicBezTo>
                  <a:cubicBezTo>
                    <a:pt x="355" y="451"/>
                    <a:pt x="370" y="450"/>
                    <a:pt x="370" y="450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373" y="431"/>
                    <a:pt x="373" y="431"/>
                    <a:pt x="373" y="431"/>
                  </a:cubicBezTo>
                  <a:moveTo>
                    <a:pt x="501" y="408"/>
                  </a:moveTo>
                  <a:cubicBezTo>
                    <a:pt x="495" y="412"/>
                    <a:pt x="489" y="415"/>
                    <a:pt x="482" y="418"/>
                  </a:cubicBezTo>
                  <a:cubicBezTo>
                    <a:pt x="468" y="423"/>
                    <a:pt x="455" y="426"/>
                    <a:pt x="443" y="428"/>
                  </a:cubicBezTo>
                  <a:cubicBezTo>
                    <a:pt x="436" y="429"/>
                    <a:pt x="429" y="429"/>
                    <a:pt x="423" y="429"/>
                  </a:cubicBezTo>
                  <a:cubicBezTo>
                    <a:pt x="421" y="429"/>
                    <a:pt x="419" y="429"/>
                    <a:pt x="417" y="429"/>
                  </a:cubicBezTo>
                  <a:cubicBezTo>
                    <a:pt x="417" y="429"/>
                    <a:pt x="417" y="429"/>
                    <a:pt x="417" y="429"/>
                  </a:cubicBezTo>
                  <a:cubicBezTo>
                    <a:pt x="414" y="450"/>
                    <a:pt x="414" y="450"/>
                    <a:pt x="414" y="450"/>
                  </a:cubicBezTo>
                  <a:cubicBezTo>
                    <a:pt x="414" y="450"/>
                    <a:pt x="414" y="450"/>
                    <a:pt x="414" y="450"/>
                  </a:cubicBezTo>
                  <a:cubicBezTo>
                    <a:pt x="437" y="454"/>
                    <a:pt x="444" y="465"/>
                    <a:pt x="449" y="474"/>
                  </a:cubicBezTo>
                  <a:cubicBezTo>
                    <a:pt x="449" y="474"/>
                    <a:pt x="449" y="474"/>
                    <a:pt x="449" y="474"/>
                  </a:cubicBezTo>
                  <a:cubicBezTo>
                    <a:pt x="444" y="465"/>
                    <a:pt x="437" y="454"/>
                    <a:pt x="414" y="450"/>
                  </a:cubicBezTo>
                  <a:cubicBezTo>
                    <a:pt x="415" y="450"/>
                    <a:pt x="417" y="451"/>
                    <a:pt x="420" y="451"/>
                  </a:cubicBezTo>
                  <a:cubicBezTo>
                    <a:pt x="431" y="451"/>
                    <a:pt x="456" y="448"/>
                    <a:pt x="488" y="430"/>
                  </a:cubicBezTo>
                  <a:cubicBezTo>
                    <a:pt x="490" y="427"/>
                    <a:pt x="492" y="424"/>
                    <a:pt x="494" y="420"/>
                  </a:cubicBezTo>
                  <a:cubicBezTo>
                    <a:pt x="494" y="420"/>
                    <a:pt x="494" y="420"/>
                    <a:pt x="494" y="420"/>
                  </a:cubicBezTo>
                  <a:cubicBezTo>
                    <a:pt x="494" y="420"/>
                    <a:pt x="494" y="420"/>
                    <a:pt x="494" y="420"/>
                  </a:cubicBezTo>
                  <a:cubicBezTo>
                    <a:pt x="496" y="416"/>
                    <a:pt x="498" y="412"/>
                    <a:pt x="501" y="408"/>
                  </a:cubicBezTo>
                  <a:moveTo>
                    <a:pt x="361" y="0"/>
                  </a:moveTo>
                  <a:cubicBezTo>
                    <a:pt x="349" y="0"/>
                    <a:pt x="337" y="2"/>
                    <a:pt x="325" y="4"/>
                  </a:cubicBezTo>
                  <a:cubicBezTo>
                    <a:pt x="323" y="5"/>
                    <a:pt x="321" y="5"/>
                    <a:pt x="319" y="6"/>
                  </a:cubicBezTo>
                  <a:cubicBezTo>
                    <a:pt x="318" y="6"/>
                    <a:pt x="317" y="6"/>
                    <a:pt x="316" y="6"/>
                  </a:cubicBezTo>
                  <a:cubicBezTo>
                    <a:pt x="316" y="6"/>
                    <a:pt x="316" y="6"/>
                    <a:pt x="316" y="6"/>
                  </a:cubicBezTo>
                  <a:cubicBezTo>
                    <a:pt x="317" y="6"/>
                    <a:pt x="318" y="6"/>
                    <a:pt x="320" y="6"/>
                  </a:cubicBezTo>
                  <a:cubicBezTo>
                    <a:pt x="393" y="6"/>
                    <a:pt x="432" y="61"/>
                    <a:pt x="432" y="61"/>
                  </a:cubicBezTo>
                  <a:cubicBezTo>
                    <a:pt x="487" y="64"/>
                    <a:pt x="501" y="98"/>
                    <a:pt x="501" y="130"/>
                  </a:cubicBezTo>
                  <a:cubicBezTo>
                    <a:pt x="511" y="141"/>
                    <a:pt x="528" y="155"/>
                    <a:pt x="544" y="156"/>
                  </a:cubicBezTo>
                  <a:cubicBezTo>
                    <a:pt x="544" y="156"/>
                    <a:pt x="544" y="156"/>
                    <a:pt x="544" y="156"/>
                  </a:cubicBezTo>
                  <a:cubicBezTo>
                    <a:pt x="545" y="156"/>
                    <a:pt x="545" y="156"/>
                    <a:pt x="546" y="156"/>
                  </a:cubicBezTo>
                  <a:cubicBezTo>
                    <a:pt x="546" y="156"/>
                    <a:pt x="547" y="156"/>
                    <a:pt x="548" y="156"/>
                  </a:cubicBezTo>
                  <a:cubicBezTo>
                    <a:pt x="548" y="156"/>
                    <a:pt x="548" y="156"/>
                    <a:pt x="548" y="156"/>
                  </a:cubicBezTo>
                  <a:cubicBezTo>
                    <a:pt x="548" y="156"/>
                    <a:pt x="548" y="156"/>
                    <a:pt x="548" y="156"/>
                  </a:cubicBezTo>
                  <a:cubicBezTo>
                    <a:pt x="548" y="156"/>
                    <a:pt x="550" y="166"/>
                    <a:pt x="553" y="182"/>
                  </a:cubicBezTo>
                  <a:cubicBezTo>
                    <a:pt x="553" y="182"/>
                    <a:pt x="553" y="182"/>
                    <a:pt x="553" y="182"/>
                  </a:cubicBezTo>
                  <a:cubicBezTo>
                    <a:pt x="553" y="182"/>
                    <a:pt x="557" y="174"/>
                    <a:pt x="559" y="161"/>
                  </a:cubicBezTo>
                  <a:cubicBezTo>
                    <a:pt x="565" y="127"/>
                    <a:pt x="565" y="64"/>
                    <a:pt x="481" y="59"/>
                  </a:cubicBezTo>
                  <a:cubicBezTo>
                    <a:pt x="481" y="59"/>
                    <a:pt x="459" y="29"/>
                    <a:pt x="418" y="12"/>
                  </a:cubicBezTo>
                  <a:cubicBezTo>
                    <a:pt x="410" y="8"/>
                    <a:pt x="401" y="6"/>
                    <a:pt x="392" y="4"/>
                  </a:cubicBezTo>
                  <a:cubicBezTo>
                    <a:pt x="392" y="4"/>
                    <a:pt x="392" y="4"/>
                    <a:pt x="392" y="4"/>
                  </a:cubicBezTo>
                  <a:cubicBezTo>
                    <a:pt x="382" y="2"/>
                    <a:pt x="372" y="0"/>
                    <a:pt x="361" y="0"/>
                  </a:cubicBezTo>
                </a:path>
              </a:pathLst>
            </a:custGeom>
            <a:solidFill>
              <a:srgbClr val="1D1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1F1FB4A1-589F-47E6-8926-4A3B5C750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" y="1429"/>
              <a:ext cx="577" cy="555"/>
            </a:xfrm>
            <a:custGeom>
              <a:avLst/>
              <a:gdLst>
                <a:gd name="T0" fmla="*/ 320 w 325"/>
                <a:gd name="T1" fmla="*/ 172 h 313"/>
                <a:gd name="T2" fmla="*/ 316 w 325"/>
                <a:gd name="T3" fmla="*/ 201 h 313"/>
                <a:gd name="T4" fmla="*/ 242 w 325"/>
                <a:gd name="T5" fmla="*/ 301 h 313"/>
                <a:gd name="T6" fmla="*/ 177 w 325"/>
                <a:gd name="T7" fmla="*/ 312 h 313"/>
                <a:gd name="T8" fmla="*/ 135 w 325"/>
                <a:gd name="T9" fmla="*/ 304 h 313"/>
                <a:gd name="T10" fmla="*/ 55 w 325"/>
                <a:gd name="T11" fmla="*/ 247 h 313"/>
                <a:gd name="T12" fmla="*/ 0 w 325"/>
                <a:gd name="T13" fmla="*/ 199 h 313"/>
                <a:gd name="T14" fmla="*/ 33 w 325"/>
                <a:gd name="T15" fmla="*/ 159 h 313"/>
                <a:gd name="T16" fmla="*/ 68 w 325"/>
                <a:gd name="T17" fmla="*/ 170 h 313"/>
                <a:gd name="T18" fmla="*/ 107 w 325"/>
                <a:gd name="T19" fmla="*/ 137 h 313"/>
                <a:gd name="T20" fmla="*/ 154 w 325"/>
                <a:gd name="T21" fmla="*/ 35 h 313"/>
                <a:gd name="T22" fmla="*/ 252 w 325"/>
                <a:gd name="T23" fmla="*/ 0 h 313"/>
                <a:gd name="T24" fmla="*/ 308 w 325"/>
                <a:gd name="T25" fmla="*/ 39 h 313"/>
                <a:gd name="T26" fmla="*/ 320 w 325"/>
                <a:gd name="T27" fmla="*/ 17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5" h="313">
                  <a:moveTo>
                    <a:pt x="320" y="172"/>
                  </a:moveTo>
                  <a:cubicBezTo>
                    <a:pt x="319" y="181"/>
                    <a:pt x="318" y="191"/>
                    <a:pt x="316" y="201"/>
                  </a:cubicBezTo>
                  <a:cubicBezTo>
                    <a:pt x="307" y="244"/>
                    <a:pt x="286" y="283"/>
                    <a:pt x="242" y="301"/>
                  </a:cubicBezTo>
                  <a:cubicBezTo>
                    <a:pt x="218" y="310"/>
                    <a:pt x="196" y="313"/>
                    <a:pt x="177" y="312"/>
                  </a:cubicBezTo>
                  <a:cubicBezTo>
                    <a:pt x="162" y="311"/>
                    <a:pt x="148" y="308"/>
                    <a:pt x="135" y="304"/>
                  </a:cubicBezTo>
                  <a:cubicBezTo>
                    <a:pt x="84" y="287"/>
                    <a:pt x="55" y="247"/>
                    <a:pt x="55" y="247"/>
                  </a:cubicBezTo>
                  <a:cubicBezTo>
                    <a:pt x="55" y="247"/>
                    <a:pt x="0" y="261"/>
                    <a:pt x="0" y="199"/>
                  </a:cubicBezTo>
                  <a:cubicBezTo>
                    <a:pt x="0" y="175"/>
                    <a:pt x="19" y="160"/>
                    <a:pt x="33" y="159"/>
                  </a:cubicBezTo>
                  <a:cubicBezTo>
                    <a:pt x="57" y="157"/>
                    <a:pt x="68" y="170"/>
                    <a:pt x="68" y="170"/>
                  </a:cubicBezTo>
                  <a:cubicBezTo>
                    <a:pt x="68" y="170"/>
                    <a:pt x="99" y="168"/>
                    <a:pt x="107" y="137"/>
                  </a:cubicBezTo>
                  <a:cubicBezTo>
                    <a:pt x="114" y="106"/>
                    <a:pt x="121" y="53"/>
                    <a:pt x="154" y="35"/>
                  </a:cubicBezTo>
                  <a:cubicBezTo>
                    <a:pt x="186" y="17"/>
                    <a:pt x="242" y="28"/>
                    <a:pt x="252" y="0"/>
                  </a:cubicBezTo>
                  <a:cubicBezTo>
                    <a:pt x="252" y="0"/>
                    <a:pt x="280" y="41"/>
                    <a:pt x="308" y="39"/>
                  </a:cubicBezTo>
                  <a:cubicBezTo>
                    <a:pt x="308" y="39"/>
                    <a:pt x="325" y="105"/>
                    <a:pt x="320" y="172"/>
                  </a:cubicBezTo>
                </a:path>
              </a:pathLst>
            </a:custGeom>
            <a:solidFill>
              <a:srgbClr val="FFC2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2">
              <a:extLst>
                <a:ext uri="{FF2B5EF4-FFF2-40B4-BE49-F238E27FC236}">
                  <a16:creationId xmlns:a16="http://schemas.microsoft.com/office/drawing/2014/main" id="{7C222631-AD47-4982-B295-5F92868A3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8" y="1498"/>
              <a:ext cx="8" cy="0"/>
            </a:xfrm>
            <a:custGeom>
              <a:avLst/>
              <a:gdLst>
                <a:gd name="T0" fmla="*/ 4 w 4"/>
                <a:gd name="T1" fmla="*/ 2 w 4"/>
                <a:gd name="T2" fmla="*/ 0 w 4"/>
                <a:gd name="T3" fmla="*/ 0 w 4"/>
                <a:gd name="T4" fmla="*/ 1 w 4"/>
                <a:gd name="T5" fmla="*/ 4 w 4"/>
                <a:gd name="T6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835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3">
              <a:extLst>
                <a:ext uri="{FF2B5EF4-FFF2-40B4-BE49-F238E27FC236}">
                  <a16:creationId xmlns:a16="http://schemas.microsoft.com/office/drawing/2014/main" id="{A3BFED5C-8FC9-460F-A791-D1D2DDDA4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2" y="1759"/>
              <a:ext cx="101" cy="186"/>
            </a:xfrm>
            <a:custGeom>
              <a:avLst/>
              <a:gdLst>
                <a:gd name="T0" fmla="*/ 57 w 57"/>
                <a:gd name="T1" fmla="*/ 0 h 105"/>
                <a:gd name="T2" fmla="*/ 55 w 57"/>
                <a:gd name="T3" fmla="*/ 15 h 105"/>
                <a:gd name="T4" fmla="*/ 0 w 57"/>
                <a:gd name="T5" fmla="*/ 105 h 105"/>
                <a:gd name="T6" fmla="*/ 0 w 57"/>
                <a:gd name="T7" fmla="*/ 105 h 105"/>
                <a:gd name="T8" fmla="*/ 55 w 57"/>
                <a:gd name="T9" fmla="*/ 15 h 105"/>
                <a:gd name="T10" fmla="*/ 57 w 57"/>
                <a:gd name="T1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105">
                  <a:moveTo>
                    <a:pt x="57" y="0"/>
                  </a:moveTo>
                  <a:cubicBezTo>
                    <a:pt x="57" y="5"/>
                    <a:pt x="56" y="10"/>
                    <a:pt x="55" y="15"/>
                  </a:cubicBezTo>
                  <a:cubicBezTo>
                    <a:pt x="48" y="51"/>
                    <a:pt x="32" y="8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32" y="85"/>
                    <a:pt x="48" y="51"/>
                    <a:pt x="55" y="15"/>
                  </a:cubicBezTo>
                  <a:cubicBezTo>
                    <a:pt x="56" y="10"/>
                    <a:pt x="57" y="5"/>
                    <a:pt x="57" y="0"/>
                  </a:cubicBezTo>
                </a:path>
              </a:pathLst>
            </a:custGeom>
            <a:solidFill>
              <a:srgbClr val="F3D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34">
              <a:extLst>
                <a:ext uri="{FF2B5EF4-FFF2-40B4-BE49-F238E27FC236}">
                  <a16:creationId xmlns:a16="http://schemas.microsoft.com/office/drawing/2014/main" id="{F6FE7C30-AB89-42BC-AEF4-D99F94ECD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2" y="1945"/>
              <a:ext cx="1" cy="1"/>
            </a:xfrm>
            <a:prstGeom prst="ellipse">
              <a:avLst/>
            </a:prstGeom>
            <a:solidFill>
              <a:srgbClr val="BA9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5">
              <a:extLst>
                <a:ext uri="{FF2B5EF4-FFF2-40B4-BE49-F238E27FC236}">
                  <a16:creationId xmlns:a16="http://schemas.microsoft.com/office/drawing/2014/main" id="{8A2D778A-A7B4-417A-88B2-E6A1EABB4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9" y="1945"/>
              <a:ext cx="103" cy="35"/>
            </a:xfrm>
            <a:custGeom>
              <a:avLst/>
              <a:gdLst>
                <a:gd name="T0" fmla="*/ 58 w 58"/>
                <a:gd name="T1" fmla="*/ 0 h 20"/>
                <a:gd name="T2" fmla="*/ 39 w 58"/>
                <a:gd name="T3" fmla="*/ 10 h 20"/>
                <a:gd name="T4" fmla="*/ 0 w 58"/>
                <a:gd name="T5" fmla="*/ 20 h 20"/>
                <a:gd name="T6" fmla="*/ 39 w 58"/>
                <a:gd name="T7" fmla="*/ 10 h 20"/>
                <a:gd name="T8" fmla="*/ 58 w 58"/>
                <a:gd name="T9" fmla="*/ 0 h 20"/>
                <a:gd name="T10" fmla="*/ 58 w 58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0">
                  <a:moveTo>
                    <a:pt x="58" y="0"/>
                  </a:moveTo>
                  <a:cubicBezTo>
                    <a:pt x="52" y="4"/>
                    <a:pt x="46" y="7"/>
                    <a:pt x="39" y="10"/>
                  </a:cubicBezTo>
                  <a:cubicBezTo>
                    <a:pt x="25" y="15"/>
                    <a:pt x="12" y="18"/>
                    <a:pt x="0" y="20"/>
                  </a:cubicBezTo>
                  <a:cubicBezTo>
                    <a:pt x="12" y="18"/>
                    <a:pt x="25" y="15"/>
                    <a:pt x="39" y="10"/>
                  </a:cubicBezTo>
                  <a:cubicBezTo>
                    <a:pt x="46" y="7"/>
                    <a:pt x="52" y="4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rgbClr val="835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6">
              <a:extLst>
                <a:ext uri="{FF2B5EF4-FFF2-40B4-BE49-F238E27FC236}">
                  <a16:creationId xmlns:a16="http://schemas.microsoft.com/office/drawing/2014/main" id="{963D63DF-5957-4640-B6DA-35019FCDFC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5" y="1853"/>
              <a:ext cx="229" cy="120"/>
            </a:xfrm>
            <a:custGeom>
              <a:avLst/>
              <a:gdLst>
                <a:gd name="T0" fmla="*/ 72 w 129"/>
                <a:gd name="T1" fmla="*/ 39 h 68"/>
                <a:gd name="T2" fmla="*/ 120 w 129"/>
                <a:gd name="T3" fmla="*/ 65 h 68"/>
                <a:gd name="T4" fmla="*/ 120 w 129"/>
                <a:gd name="T5" fmla="*/ 65 h 68"/>
                <a:gd name="T6" fmla="*/ 129 w 129"/>
                <a:gd name="T7" fmla="*/ 68 h 68"/>
                <a:gd name="T8" fmla="*/ 129 w 129"/>
                <a:gd name="T9" fmla="*/ 68 h 68"/>
                <a:gd name="T10" fmla="*/ 120 w 129"/>
                <a:gd name="T11" fmla="*/ 65 h 68"/>
                <a:gd name="T12" fmla="*/ 72 w 129"/>
                <a:gd name="T13" fmla="*/ 39 h 68"/>
                <a:gd name="T14" fmla="*/ 2 w 129"/>
                <a:gd name="T15" fmla="*/ 2 h 68"/>
                <a:gd name="T16" fmla="*/ 2 w 129"/>
                <a:gd name="T17" fmla="*/ 2 h 68"/>
                <a:gd name="T18" fmla="*/ 2 w 129"/>
                <a:gd name="T19" fmla="*/ 2 h 68"/>
                <a:gd name="T20" fmla="*/ 2 w 129"/>
                <a:gd name="T21" fmla="*/ 2 h 68"/>
                <a:gd name="T22" fmla="*/ 2 w 129"/>
                <a:gd name="T23" fmla="*/ 2 h 68"/>
                <a:gd name="T24" fmla="*/ 2 w 129"/>
                <a:gd name="T25" fmla="*/ 2 h 68"/>
                <a:gd name="T26" fmla="*/ 2 w 129"/>
                <a:gd name="T27" fmla="*/ 2 h 68"/>
                <a:gd name="T28" fmla="*/ 2 w 129"/>
                <a:gd name="T29" fmla="*/ 2 h 68"/>
                <a:gd name="T30" fmla="*/ 2 w 129"/>
                <a:gd name="T31" fmla="*/ 2 h 68"/>
                <a:gd name="T32" fmla="*/ 2 w 129"/>
                <a:gd name="T33" fmla="*/ 2 h 68"/>
                <a:gd name="T34" fmla="*/ 2 w 129"/>
                <a:gd name="T35" fmla="*/ 2 h 68"/>
                <a:gd name="T36" fmla="*/ 2 w 129"/>
                <a:gd name="T37" fmla="*/ 2 h 68"/>
                <a:gd name="T38" fmla="*/ 2 w 129"/>
                <a:gd name="T39" fmla="*/ 2 h 68"/>
                <a:gd name="T40" fmla="*/ 2 w 129"/>
                <a:gd name="T41" fmla="*/ 2 h 68"/>
                <a:gd name="T42" fmla="*/ 2 w 129"/>
                <a:gd name="T43" fmla="*/ 2 h 68"/>
                <a:gd name="T44" fmla="*/ 2 w 129"/>
                <a:gd name="T45" fmla="*/ 2 h 68"/>
                <a:gd name="T46" fmla="*/ 2 w 129"/>
                <a:gd name="T47" fmla="*/ 2 h 68"/>
                <a:gd name="T48" fmla="*/ 2 w 129"/>
                <a:gd name="T49" fmla="*/ 2 h 68"/>
                <a:gd name="T50" fmla="*/ 0 w 129"/>
                <a:gd name="T51" fmla="*/ 1 h 68"/>
                <a:gd name="T52" fmla="*/ 2 w 129"/>
                <a:gd name="T53" fmla="*/ 2 h 68"/>
                <a:gd name="T54" fmla="*/ 0 w 129"/>
                <a:gd name="T55" fmla="*/ 1 h 68"/>
                <a:gd name="T56" fmla="*/ 0 w 129"/>
                <a:gd name="T57" fmla="*/ 1 h 68"/>
                <a:gd name="T58" fmla="*/ 0 w 129"/>
                <a:gd name="T59" fmla="*/ 1 h 68"/>
                <a:gd name="T60" fmla="*/ 0 w 129"/>
                <a:gd name="T61" fmla="*/ 1 h 68"/>
                <a:gd name="T62" fmla="*/ 0 w 129"/>
                <a:gd name="T63" fmla="*/ 1 h 68"/>
                <a:gd name="T64" fmla="*/ 0 w 129"/>
                <a:gd name="T65" fmla="*/ 1 h 68"/>
                <a:gd name="T66" fmla="*/ 0 w 129"/>
                <a:gd name="T67" fmla="*/ 1 h 68"/>
                <a:gd name="T68" fmla="*/ 0 w 129"/>
                <a:gd name="T69" fmla="*/ 0 h 68"/>
                <a:gd name="T70" fmla="*/ 0 w 129"/>
                <a:gd name="T71" fmla="*/ 1 h 68"/>
                <a:gd name="T72" fmla="*/ 0 w 129"/>
                <a:gd name="T73" fmla="*/ 0 h 68"/>
                <a:gd name="T74" fmla="*/ 0 w 129"/>
                <a:gd name="T75" fmla="*/ 0 h 68"/>
                <a:gd name="T76" fmla="*/ 0 w 129"/>
                <a:gd name="T77" fmla="*/ 0 h 68"/>
                <a:gd name="T78" fmla="*/ 0 w 129"/>
                <a:gd name="T79" fmla="*/ 0 h 68"/>
                <a:gd name="T80" fmla="*/ 0 w 129"/>
                <a:gd name="T81" fmla="*/ 0 h 68"/>
                <a:gd name="T82" fmla="*/ 0 w 129"/>
                <a:gd name="T83" fmla="*/ 0 h 68"/>
                <a:gd name="T84" fmla="*/ 0 w 129"/>
                <a:gd name="T85" fmla="*/ 0 h 68"/>
                <a:gd name="T86" fmla="*/ 0 w 129"/>
                <a:gd name="T87" fmla="*/ 0 h 68"/>
                <a:gd name="T88" fmla="*/ 0 w 129"/>
                <a:gd name="T89" fmla="*/ 0 h 68"/>
                <a:gd name="T90" fmla="*/ 0 w 129"/>
                <a:gd name="T91" fmla="*/ 0 h 68"/>
                <a:gd name="T92" fmla="*/ 0 w 129"/>
                <a:gd name="T93" fmla="*/ 0 h 68"/>
                <a:gd name="T94" fmla="*/ 0 w 129"/>
                <a:gd name="T95" fmla="*/ 0 h 68"/>
                <a:gd name="T96" fmla="*/ 0 w 129"/>
                <a:gd name="T9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9" h="68">
                  <a:moveTo>
                    <a:pt x="72" y="39"/>
                  </a:moveTo>
                  <a:cubicBezTo>
                    <a:pt x="85" y="49"/>
                    <a:pt x="101" y="59"/>
                    <a:pt x="120" y="65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23" y="66"/>
                    <a:pt x="126" y="67"/>
                    <a:pt x="129" y="68"/>
                  </a:cubicBezTo>
                  <a:cubicBezTo>
                    <a:pt x="129" y="68"/>
                    <a:pt x="129" y="68"/>
                    <a:pt x="129" y="68"/>
                  </a:cubicBezTo>
                  <a:cubicBezTo>
                    <a:pt x="126" y="67"/>
                    <a:pt x="123" y="66"/>
                    <a:pt x="120" y="65"/>
                  </a:cubicBezTo>
                  <a:cubicBezTo>
                    <a:pt x="101" y="59"/>
                    <a:pt x="85" y="49"/>
                    <a:pt x="72" y="39"/>
                  </a:cubicBezTo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0" y="1"/>
                  </a:moveTo>
                  <a:cubicBezTo>
                    <a:pt x="1" y="1"/>
                    <a:pt x="1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55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7">
              <a:extLst>
                <a:ext uri="{FF2B5EF4-FFF2-40B4-BE49-F238E27FC236}">
                  <a16:creationId xmlns:a16="http://schemas.microsoft.com/office/drawing/2014/main" id="{9B9AA4F3-ECAD-4CEC-B81A-95A52E1EA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4" y="1973"/>
              <a:ext cx="52" cy="9"/>
            </a:xfrm>
            <a:custGeom>
              <a:avLst/>
              <a:gdLst>
                <a:gd name="T0" fmla="*/ 0 w 29"/>
                <a:gd name="T1" fmla="*/ 0 h 5"/>
                <a:gd name="T2" fmla="*/ 0 w 29"/>
                <a:gd name="T3" fmla="*/ 0 h 5"/>
                <a:gd name="T4" fmla="*/ 29 w 29"/>
                <a:gd name="T5" fmla="*/ 5 h 5"/>
                <a:gd name="T6" fmla="*/ 0 w 2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"/>
                    <a:pt x="18" y="4"/>
                    <a:pt x="29" y="5"/>
                  </a:cubicBezTo>
                  <a:cubicBezTo>
                    <a:pt x="18" y="4"/>
                    <a:pt x="9" y="2"/>
                    <a:pt x="0" y="0"/>
                  </a:cubicBezTo>
                </a:path>
              </a:pathLst>
            </a:custGeom>
            <a:solidFill>
              <a:srgbClr val="835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8">
              <a:extLst>
                <a:ext uri="{FF2B5EF4-FFF2-40B4-BE49-F238E27FC236}">
                  <a16:creationId xmlns:a16="http://schemas.microsoft.com/office/drawing/2014/main" id="{81B1E300-9ED7-4ABD-8855-50E751B33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4" y="1498"/>
              <a:ext cx="572" cy="484"/>
            </a:xfrm>
            <a:custGeom>
              <a:avLst/>
              <a:gdLst>
                <a:gd name="T0" fmla="*/ 305 w 322"/>
                <a:gd name="T1" fmla="*/ 0 h 273"/>
                <a:gd name="T2" fmla="*/ 302 w 322"/>
                <a:gd name="T3" fmla="*/ 0 h 273"/>
                <a:gd name="T4" fmla="*/ 301 w 322"/>
                <a:gd name="T5" fmla="*/ 0 h 273"/>
                <a:gd name="T6" fmla="*/ 310 w 322"/>
                <a:gd name="T7" fmla="*/ 118 h 273"/>
                <a:gd name="T8" fmla="*/ 306 w 322"/>
                <a:gd name="T9" fmla="*/ 147 h 273"/>
                <a:gd name="T10" fmla="*/ 232 w 322"/>
                <a:gd name="T11" fmla="*/ 247 h 273"/>
                <a:gd name="T12" fmla="*/ 173 w 322"/>
                <a:gd name="T13" fmla="*/ 258 h 273"/>
                <a:gd name="T14" fmla="*/ 167 w 322"/>
                <a:gd name="T15" fmla="*/ 258 h 273"/>
                <a:gd name="T16" fmla="*/ 125 w 322"/>
                <a:gd name="T17" fmla="*/ 250 h 273"/>
                <a:gd name="T18" fmla="*/ 45 w 322"/>
                <a:gd name="T19" fmla="*/ 193 h 273"/>
                <a:gd name="T20" fmla="*/ 33 w 322"/>
                <a:gd name="T21" fmla="*/ 195 h 273"/>
                <a:gd name="T22" fmla="*/ 0 w 322"/>
                <a:gd name="T23" fmla="*/ 180 h 273"/>
                <a:gd name="T24" fmla="*/ 12 w 322"/>
                <a:gd name="T25" fmla="*/ 200 h 273"/>
                <a:gd name="T26" fmla="*/ 12 w 322"/>
                <a:gd name="T27" fmla="*/ 200 h 273"/>
                <a:gd name="T28" fmla="*/ 12 w 322"/>
                <a:gd name="T29" fmla="*/ 200 h 273"/>
                <a:gd name="T30" fmla="*/ 12 w 322"/>
                <a:gd name="T31" fmla="*/ 200 h 273"/>
                <a:gd name="T32" fmla="*/ 12 w 322"/>
                <a:gd name="T33" fmla="*/ 200 h 273"/>
                <a:gd name="T34" fmla="*/ 12 w 322"/>
                <a:gd name="T35" fmla="*/ 200 h 273"/>
                <a:gd name="T36" fmla="*/ 12 w 322"/>
                <a:gd name="T37" fmla="*/ 200 h 273"/>
                <a:gd name="T38" fmla="*/ 12 w 322"/>
                <a:gd name="T39" fmla="*/ 200 h 273"/>
                <a:gd name="T40" fmla="*/ 12 w 322"/>
                <a:gd name="T41" fmla="*/ 200 h 273"/>
                <a:gd name="T42" fmla="*/ 12 w 322"/>
                <a:gd name="T43" fmla="*/ 201 h 273"/>
                <a:gd name="T44" fmla="*/ 12 w 322"/>
                <a:gd name="T45" fmla="*/ 201 h 273"/>
                <a:gd name="T46" fmla="*/ 12 w 322"/>
                <a:gd name="T47" fmla="*/ 201 h 273"/>
                <a:gd name="T48" fmla="*/ 12 w 322"/>
                <a:gd name="T49" fmla="*/ 201 h 273"/>
                <a:gd name="T50" fmla="*/ 12 w 322"/>
                <a:gd name="T51" fmla="*/ 201 h 273"/>
                <a:gd name="T52" fmla="*/ 12 w 322"/>
                <a:gd name="T53" fmla="*/ 201 h 273"/>
                <a:gd name="T54" fmla="*/ 14 w 322"/>
                <a:gd name="T55" fmla="*/ 202 h 273"/>
                <a:gd name="T56" fmla="*/ 14 w 322"/>
                <a:gd name="T57" fmla="*/ 202 h 273"/>
                <a:gd name="T58" fmla="*/ 14 w 322"/>
                <a:gd name="T59" fmla="*/ 202 h 273"/>
                <a:gd name="T60" fmla="*/ 14 w 322"/>
                <a:gd name="T61" fmla="*/ 202 h 273"/>
                <a:gd name="T62" fmla="*/ 14 w 322"/>
                <a:gd name="T63" fmla="*/ 202 h 273"/>
                <a:gd name="T64" fmla="*/ 14 w 322"/>
                <a:gd name="T65" fmla="*/ 202 h 273"/>
                <a:gd name="T66" fmla="*/ 14 w 322"/>
                <a:gd name="T67" fmla="*/ 202 h 273"/>
                <a:gd name="T68" fmla="*/ 14 w 322"/>
                <a:gd name="T69" fmla="*/ 202 h 273"/>
                <a:gd name="T70" fmla="*/ 14 w 322"/>
                <a:gd name="T71" fmla="*/ 202 h 273"/>
                <a:gd name="T72" fmla="*/ 14 w 322"/>
                <a:gd name="T73" fmla="*/ 202 h 273"/>
                <a:gd name="T74" fmla="*/ 14 w 322"/>
                <a:gd name="T75" fmla="*/ 202 h 273"/>
                <a:gd name="T76" fmla="*/ 14 w 322"/>
                <a:gd name="T77" fmla="*/ 202 h 273"/>
                <a:gd name="T78" fmla="*/ 14 w 322"/>
                <a:gd name="T79" fmla="*/ 202 h 273"/>
                <a:gd name="T80" fmla="*/ 39 w 322"/>
                <a:gd name="T81" fmla="*/ 210 h 273"/>
                <a:gd name="T82" fmla="*/ 52 w 322"/>
                <a:gd name="T83" fmla="*/ 208 h 273"/>
                <a:gd name="T84" fmla="*/ 84 w 322"/>
                <a:gd name="T85" fmla="*/ 239 h 273"/>
                <a:gd name="T86" fmla="*/ 132 w 322"/>
                <a:gd name="T87" fmla="*/ 265 h 273"/>
                <a:gd name="T88" fmla="*/ 141 w 322"/>
                <a:gd name="T89" fmla="*/ 268 h 273"/>
                <a:gd name="T90" fmla="*/ 170 w 322"/>
                <a:gd name="T91" fmla="*/ 273 h 273"/>
                <a:gd name="T92" fmla="*/ 174 w 322"/>
                <a:gd name="T93" fmla="*/ 273 h 273"/>
                <a:gd name="T94" fmla="*/ 174 w 322"/>
                <a:gd name="T95" fmla="*/ 273 h 273"/>
                <a:gd name="T96" fmla="*/ 174 w 322"/>
                <a:gd name="T97" fmla="*/ 273 h 273"/>
                <a:gd name="T98" fmla="*/ 174 w 322"/>
                <a:gd name="T99" fmla="*/ 273 h 273"/>
                <a:gd name="T100" fmla="*/ 180 w 322"/>
                <a:gd name="T101" fmla="*/ 273 h 273"/>
                <a:gd name="T102" fmla="*/ 200 w 322"/>
                <a:gd name="T103" fmla="*/ 272 h 273"/>
                <a:gd name="T104" fmla="*/ 239 w 322"/>
                <a:gd name="T105" fmla="*/ 262 h 273"/>
                <a:gd name="T106" fmla="*/ 258 w 322"/>
                <a:gd name="T107" fmla="*/ 252 h 273"/>
                <a:gd name="T108" fmla="*/ 258 w 322"/>
                <a:gd name="T109" fmla="*/ 252 h 273"/>
                <a:gd name="T110" fmla="*/ 313 w 322"/>
                <a:gd name="T111" fmla="*/ 162 h 273"/>
                <a:gd name="T112" fmla="*/ 315 w 322"/>
                <a:gd name="T113" fmla="*/ 147 h 273"/>
                <a:gd name="T114" fmla="*/ 317 w 322"/>
                <a:gd name="T115" fmla="*/ 133 h 273"/>
                <a:gd name="T116" fmla="*/ 305 w 322"/>
                <a:gd name="T117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2" h="273">
                  <a:moveTo>
                    <a:pt x="305" y="0"/>
                  </a:moveTo>
                  <a:cubicBezTo>
                    <a:pt x="304" y="0"/>
                    <a:pt x="303" y="0"/>
                    <a:pt x="302" y="0"/>
                  </a:cubicBezTo>
                  <a:cubicBezTo>
                    <a:pt x="302" y="0"/>
                    <a:pt x="302" y="0"/>
                    <a:pt x="301" y="0"/>
                  </a:cubicBezTo>
                  <a:cubicBezTo>
                    <a:pt x="306" y="23"/>
                    <a:pt x="314" y="70"/>
                    <a:pt x="310" y="118"/>
                  </a:cubicBezTo>
                  <a:cubicBezTo>
                    <a:pt x="309" y="127"/>
                    <a:pt x="308" y="137"/>
                    <a:pt x="306" y="147"/>
                  </a:cubicBezTo>
                  <a:cubicBezTo>
                    <a:pt x="298" y="190"/>
                    <a:pt x="277" y="229"/>
                    <a:pt x="232" y="247"/>
                  </a:cubicBezTo>
                  <a:cubicBezTo>
                    <a:pt x="211" y="255"/>
                    <a:pt x="191" y="258"/>
                    <a:pt x="173" y="258"/>
                  </a:cubicBezTo>
                  <a:cubicBezTo>
                    <a:pt x="171" y="258"/>
                    <a:pt x="169" y="258"/>
                    <a:pt x="167" y="258"/>
                  </a:cubicBezTo>
                  <a:cubicBezTo>
                    <a:pt x="152" y="257"/>
                    <a:pt x="138" y="254"/>
                    <a:pt x="125" y="250"/>
                  </a:cubicBezTo>
                  <a:cubicBezTo>
                    <a:pt x="75" y="233"/>
                    <a:pt x="45" y="193"/>
                    <a:pt x="45" y="193"/>
                  </a:cubicBezTo>
                  <a:cubicBezTo>
                    <a:pt x="45" y="193"/>
                    <a:pt x="40" y="195"/>
                    <a:pt x="33" y="195"/>
                  </a:cubicBezTo>
                  <a:cubicBezTo>
                    <a:pt x="22" y="195"/>
                    <a:pt x="9" y="192"/>
                    <a:pt x="0" y="180"/>
                  </a:cubicBezTo>
                  <a:cubicBezTo>
                    <a:pt x="2" y="189"/>
                    <a:pt x="6" y="196"/>
                    <a:pt x="12" y="200"/>
                  </a:cubicBezTo>
                  <a:cubicBezTo>
                    <a:pt x="12" y="200"/>
                    <a:pt x="12" y="200"/>
                    <a:pt x="12" y="200"/>
                  </a:cubicBezTo>
                  <a:cubicBezTo>
                    <a:pt x="12" y="200"/>
                    <a:pt x="12" y="200"/>
                    <a:pt x="12" y="200"/>
                  </a:cubicBezTo>
                  <a:cubicBezTo>
                    <a:pt x="12" y="200"/>
                    <a:pt x="12" y="200"/>
                    <a:pt x="12" y="200"/>
                  </a:cubicBezTo>
                  <a:cubicBezTo>
                    <a:pt x="12" y="200"/>
                    <a:pt x="12" y="200"/>
                    <a:pt x="12" y="200"/>
                  </a:cubicBezTo>
                  <a:cubicBezTo>
                    <a:pt x="12" y="200"/>
                    <a:pt x="12" y="200"/>
                    <a:pt x="12" y="200"/>
                  </a:cubicBezTo>
                  <a:cubicBezTo>
                    <a:pt x="12" y="200"/>
                    <a:pt x="12" y="200"/>
                    <a:pt x="12" y="200"/>
                  </a:cubicBezTo>
                  <a:cubicBezTo>
                    <a:pt x="12" y="200"/>
                    <a:pt x="12" y="200"/>
                    <a:pt x="12" y="200"/>
                  </a:cubicBezTo>
                  <a:cubicBezTo>
                    <a:pt x="12" y="200"/>
                    <a:pt x="12" y="200"/>
                    <a:pt x="12" y="200"/>
                  </a:cubicBezTo>
                  <a:cubicBezTo>
                    <a:pt x="12" y="200"/>
                    <a:pt x="12" y="200"/>
                    <a:pt x="12" y="201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3" y="201"/>
                    <a:pt x="13" y="202"/>
                    <a:pt x="14" y="202"/>
                  </a:cubicBezTo>
                  <a:cubicBezTo>
                    <a:pt x="14" y="202"/>
                    <a:pt x="14" y="202"/>
                    <a:pt x="14" y="202"/>
                  </a:cubicBezTo>
                  <a:cubicBezTo>
                    <a:pt x="14" y="202"/>
                    <a:pt x="14" y="202"/>
                    <a:pt x="14" y="202"/>
                  </a:cubicBezTo>
                  <a:cubicBezTo>
                    <a:pt x="14" y="202"/>
                    <a:pt x="14" y="202"/>
                    <a:pt x="14" y="202"/>
                  </a:cubicBezTo>
                  <a:cubicBezTo>
                    <a:pt x="14" y="202"/>
                    <a:pt x="14" y="202"/>
                    <a:pt x="14" y="202"/>
                  </a:cubicBezTo>
                  <a:cubicBezTo>
                    <a:pt x="14" y="202"/>
                    <a:pt x="14" y="202"/>
                    <a:pt x="14" y="202"/>
                  </a:cubicBezTo>
                  <a:cubicBezTo>
                    <a:pt x="14" y="202"/>
                    <a:pt x="14" y="202"/>
                    <a:pt x="14" y="202"/>
                  </a:cubicBezTo>
                  <a:cubicBezTo>
                    <a:pt x="14" y="202"/>
                    <a:pt x="14" y="202"/>
                    <a:pt x="14" y="202"/>
                  </a:cubicBezTo>
                  <a:cubicBezTo>
                    <a:pt x="14" y="202"/>
                    <a:pt x="14" y="202"/>
                    <a:pt x="14" y="202"/>
                  </a:cubicBezTo>
                  <a:cubicBezTo>
                    <a:pt x="14" y="202"/>
                    <a:pt x="14" y="202"/>
                    <a:pt x="14" y="202"/>
                  </a:cubicBezTo>
                  <a:cubicBezTo>
                    <a:pt x="14" y="202"/>
                    <a:pt x="14" y="202"/>
                    <a:pt x="14" y="202"/>
                  </a:cubicBezTo>
                  <a:cubicBezTo>
                    <a:pt x="14" y="202"/>
                    <a:pt x="14" y="202"/>
                    <a:pt x="14" y="202"/>
                  </a:cubicBezTo>
                  <a:cubicBezTo>
                    <a:pt x="14" y="202"/>
                    <a:pt x="14" y="202"/>
                    <a:pt x="14" y="202"/>
                  </a:cubicBezTo>
                  <a:cubicBezTo>
                    <a:pt x="22" y="208"/>
                    <a:pt x="32" y="210"/>
                    <a:pt x="39" y="210"/>
                  </a:cubicBezTo>
                  <a:cubicBezTo>
                    <a:pt x="47" y="210"/>
                    <a:pt x="52" y="208"/>
                    <a:pt x="52" y="208"/>
                  </a:cubicBezTo>
                  <a:cubicBezTo>
                    <a:pt x="52" y="208"/>
                    <a:pt x="64" y="224"/>
                    <a:pt x="84" y="239"/>
                  </a:cubicBezTo>
                  <a:cubicBezTo>
                    <a:pt x="97" y="249"/>
                    <a:pt x="113" y="259"/>
                    <a:pt x="132" y="265"/>
                  </a:cubicBezTo>
                  <a:cubicBezTo>
                    <a:pt x="135" y="266"/>
                    <a:pt x="138" y="267"/>
                    <a:pt x="141" y="268"/>
                  </a:cubicBezTo>
                  <a:cubicBezTo>
                    <a:pt x="150" y="270"/>
                    <a:pt x="159" y="272"/>
                    <a:pt x="170" y="273"/>
                  </a:cubicBezTo>
                  <a:cubicBezTo>
                    <a:pt x="171" y="273"/>
                    <a:pt x="172" y="273"/>
                    <a:pt x="174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6" y="273"/>
                    <a:pt x="178" y="273"/>
                    <a:pt x="180" y="273"/>
                  </a:cubicBezTo>
                  <a:cubicBezTo>
                    <a:pt x="186" y="273"/>
                    <a:pt x="193" y="273"/>
                    <a:pt x="200" y="272"/>
                  </a:cubicBezTo>
                  <a:cubicBezTo>
                    <a:pt x="212" y="270"/>
                    <a:pt x="225" y="267"/>
                    <a:pt x="239" y="262"/>
                  </a:cubicBezTo>
                  <a:cubicBezTo>
                    <a:pt x="246" y="259"/>
                    <a:pt x="252" y="256"/>
                    <a:pt x="258" y="252"/>
                  </a:cubicBezTo>
                  <a:cubicBezTo>
                    <a:pt x="258" y="252"/>
                    <a:pt x="258" y="252"/>
                    <a:pt x="258" y="252"/>
                  </a:cubicBezTo>
                  <a:cubicBezTo>
                    <a:pt x="290" y="232"/>
                    <a:pt x="306" y="198"/>
                    <a:pt x="313" y="162"/>
                  </a:cubicBezTo>
                  <a:cubicBezTo>
                    <a:pt x="314" y="157"/>
                    <a:pt x="315" y="152"/>
                    <a:pt x="315" y="147"/>
                  </a:cubicBezTo>
                  <a:cubicBezTo>
                    <a:pt x="316" y="142"/>
                    <a:pt x="316" y="137"/>
                    <a:pt x="317" y="133"/>
                  </a:cubicBezTo>
                  <a:cubicBezTo>
                    <a:pt x="322" y="66"/>
                    <a:pt x="305" y="1"/>
                    <a:pt x="305" y="0"/>
                  </a:cubicBezTo>
                </a:path>
              </a:pathLst>
            </a:custGeom>
            <a:solidFill>
              <a:srgbClr val="F3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9">
              <a:extLst>
                <a:ext uri="{FF2B5EF4-FFF2-40B4-BE49-F238E27FC236}">
                  <a16:creationId xmlns:a16="http://schemas.microsoft.com/office/drawing/2014/main" id="{DEB477ED-A2B9-47DD-86AE-CE680D77D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0" y="2048"/>
              <a:ext cx="205" cy="177"/>
            </a:xfrm>
            <a:custGeom>
              <a:avLst/>
              <a:gdLst>
                <a:gd name="T0" fmla="*/ 7 w 116"/>
                <a:gd name="T1" fmla="*/ 54 h 100"/>
                <a:gd name="T2" fmla="*/ 29 w 116"/>
                <a:gd name="T3" fmla="*/ 100 h 100"/>
                <a:gd name="T4" fmla="*/ 54 w 116"/>
                <a:gd name="T5" fmla="*/ 90 h 100"/>
                <a:gd name="T6" fmla="*/ 67 w 116"/>
                <a:gd name="T7" fmla="*/ 90 h 100"/>
                <a:gd name="T8" fmla="*/ 99 w 116"/>
                <a:gd name="T9" fmla="*/ 87 h 100"/>
                <a:gd name="T10" fmla="*/ 103 w 116"/>
                <a:gd name="T11" fmla="*/ 75 h 100"/>
                <a:gd name="T12" fmla="*/ 112 w 116"/>
                <a:gd name="T13" fmla="*/ 66 h 100"/>
                <a:gd name="T14" fmla="*/ 107 w 116"/>
                <a:gd name="T15" fmla="*/ 54 h 100"/>
                <a:gd name="T16" fmla="*/ 115 w 116"/>
                <a:gd name="T17" fmla="*/ 40 h 100"/>
                <a:gd name="T18" fmla="*/ 104 w 116"/>
                <a:gd name="T19" fmla="*/ 30 h 100"/>
                <a:gd name="T20" fmla="*/ 102 w 116"/>
                <a:gd name="T21" fmla="*/ 15 h 100"/>
                <a:gd name="T22" fmla="*/ 81 w 116"/>
                <a:gd name="T23" fmla="*/ 11 h 100"/>
                <a:gd name="T24" fmla="*/ 81 w 116"/>
                <a:gd name="T25" fmla="*/ 27 h 100"/>
                <a:gd name="T26" fmla="*/ 46 w 116"/>
                <a:gd name="T27" fmla="*/ 27 h 100"/>
                <a:gd name="T28" fmla="*/ 46 w 116"/>
                <a:gd name="T29" fmla="*/ 0 h 100"/>
                <a:gd name="T30" fmla="*/ 30 w 116"/>
                <a:gd name="T31" fmla="*/ 21 h 100"/>
                <a:gd name="T32" fmla="*/ 28 w 116"/>
                <a:gd name="T33" fmla="*/ 42 h 100"/>
                <a:gd name="T34" fmla="*/ 7 w 116"/>
                <a:gd name="T35" fmla="*/ 5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100">
                  <a:moveTo>
                    <a:pt x="7" y="54"/>
                  </a:moveTo>
                  <a:cubicBezTo>
                    <a:pt x="7" y="54"/>
                    <a:pt x="0" y="88"/>
                    <a:pt x="29" y="100"/>
                  </a:cubicBezTo>
                  <a:cubicBezTo>
                    <a:pt x="29" y="100"/>
                    <a:pt x="47" y="91"/>
                    <a:pt x="54" y="90"/>
                  </a:cubicBezTo>
                  <a:cubicBezTo>
                    <a:pt x="57" y="90"/>
                    <a:pt x="61" y="90"/>
                    <a:pt x="67" y="90"/>
                  </a:cubicBezTo>
                  <a:cubicBezTo>
                    <a:pt x="80" y="91"/>
                    <a:pt x="96" y="91"/>
                    <a:pt x="99" y="87"/>
                  </a:cubicBezTo>
                  <a:cubicBezTo>
                    <a:pt x="104" y="81"/>
                    <a:pt x="103" y="75"/>
                    <a:pt x="103" y="75"/>
                  </a:cubicBezTo>
                  <a:cubicBezTo>
                    <a:pt x="103" y="75"/>
                    <a:pt x="111" y="70"/>
                    <a:pt x="112" y="66"/>
                  </a:cubicBezTo>
                  <a:cubicBezTo>
                    <a:pt x="114" y="61"/>
                    <a:pt x="107" y="54"/>
                    <a:pt x="107" y="54"/>
                  </a:cubicBezTo>
                  <a:cubicBezTo>
                    <a:pt x="107" y="54"/>
                    <a:pt x="116" y="48"/>
                    <a:pt x="115" y="40"/>
                  </a:cubicBezTo>
                  <a:cubicBezTo>
                    <a:pt x="114" y="32"/>
                    <a:pt x="104" y="30"/>
                    <a:pt x="104" y="30"/>
                  </a:cubicBezTo>
                  <a:cubicBezTo>
                    <a:pt x="104" y="30"/>
                    <a:pt x="106" y="22"/>
                    <a:pt x="102" y="15"/>
                  </a:cubicBezTo>
                  <a:cubicBezTo>
                    <a:pt x="98" y="9"/>
                    <a:pt x="81" y="11"/>
                    <a:pt x="81" y="11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62" y="40"/>
                    <a:pt x="46" y="2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33" y="12"/>
                    <a:pt x="30" y="21"/>
                  </a:cubicBezTo>
                  <a:cubicBezTo>
                    <a:pt x="28" y="29"/>
                    <a:pt x="31" y="38"/>
                    <a:pt x="28" y="42"/>
                  </a:cubicBezTo>
                  <a:cubicBezTo>
                    <a:pt x="26" y="46"/>
                    <a:pt x="7" y="54"/>
                    <a:pt x="7" y="54"/>
                  </a:cubicBezTo>
                </a:path>
              </a:pathLst>
            </a:custGeom>
            <a:solidFill>
              <a:srgbClr val="FFC2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0">
              <a:extLst>
                <a:ext uri="{FF2B5EF4-FFF2-40B4-BE49-F238E27FC236}">
                  <a16:creationId xmlns:a16="http://schemas.microsoft.com/office/drawing/2014/main" id="{F769280C-EC0C-4E87-BBA5-A1C513619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3" y="2066"/>
              <a:ext cx="7" cy="1"/>
            </a:xfrm>
            <a:custGeom>
              <a:avLst/>
              <a:gdLst>
                <a:gd name="T0" fmla="*/ 4 w 4"/>
                <a:gd name="T1" fmla="*/ 0 h 1"/>
                <a:gd name="T2" fmla="*/ 0 w 4"/>
                <a:gd name="T3" fmla="*/ 1 h 1"/>
                <a:gd name="T4" fmla="*/ 0 w 4"/>
                <a:gd name="T5" fmla="*/ 1 h 1"/>
                <a:gd name="T6" fmla="*/ 4 w 4"/>
                <a:gd name="T7" fmla="*/ 0 h 1"/>
                <a:gd name="T8" fmla="*/ 4 w 4"/>
                <a:gd name="T9" fmla="*/ 0 h 1"/>
                <a:gd name="T10" fmla="*/ 4 w 4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F3D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41">
              <a:extLst>
                <a:ext uri="{FF2B5EF4-FFF2-40B4-BE49-F238E27FC236}">
                  <a16:creationId xmlns:a16="http://schemas.microsoft.com/office/drawing/2014/main" id="{D4AD0CEB-55FD-48B3-9484-D3727903E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3" y="2067"/>
              <a:ext cx="1" cy="1"/>
            </a:xfrm>
            <a:prstGeom prst="ellipse">
              <a:avLst/>
            </a:prstGeom>
            <a:solidFill>
              <a:srgbClr val="EB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42">
              <a:extLst>
                <a:ext uri="{FF2B5EF4-FFF2-40B4-BE49-F238E27FC236}">
                  <a16:creationId xmlns:a16="http://schemas.microsoft.com/office/drawing/2014/main" id="{4D8EE768-DC3F-49DE-A0DC-D66FE115A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3" y="2067"/>
              <a:ext cx="0" cy="7"/>
            </a:xfrm>
            <a:custGeom>
              <a:avLst/>
              <a:gdLst>
                <a:gd name="T0" fmla="*/ 0 h 4"/>
                <a:gd name="T1" fmla="*/ 0 h 4"/>
                <a:gd name="T2" fmla="*/ 4 h 4"/>
                <a:gd name="T3" fmla="*/ 4 h 4"/>
                <a:gd name="T4" fmla="*/ 0 h 4"/>
                <a:gd name="T5" fmla="*/ 0 h 4"/>
                <a:gd name="T6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B8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43">
              <a:extLst>
                <a:ext uri="{FF2B5EF4-FFF2-40B4-BE49-F238E27FC236}">
                  <a16:creationId xmlns:a16="http://schemas.microsoft.com/office/drawing/2014/main" id="{AB383758-BE4E-4CBB-8E55-196C15EF3D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1" y="2092"/>
              <a:ext cx="43" cy="115"/>
            </a:xfrm>
            <a:custGeom>
              <a:avLst/>
              <a:gdLst>
                <a:gd name="T0" fmla="*/ 16 w 24"/>
                <a:gd name="T1" fmla="*/ 47 h 65"/>
                <a:gd name="T2" fmla="*/ 12 w 24"/>
                <a:gd name="T3" fmla="*/ 50 h 65"/>
                <a:gd name="T4" fmla="*/ 8 w 24"/>
                <a:gd name="T5" fmla="*/ 62 h 65"/>
                <a:gd name="T6" fmla="*/ 0 w 24"/>
                <a:gd name="T7" fmla="*/ 65 h 65"/>
                <a:gd name="T8" fmla="*/ 8 w 24"/>
                <a:gd name="T9" fmla="*/ 62 h 65"/>
                <a:gd name="T10" fmla="*/ 12 w 24"/>
                <a:gd name="T11" fmla="*/ 50 h 65"/>
                <a:gd name="T12" fmla="*/ 16 w 24"/>
                <a:gd name="T13" fmla="*/ 47 h 65"/>
                <a:gd name="T14" fmla="*/ 19 w 24"/>
                <a:gd name="T15" fmla="*/ 33 h 65"/>
                <a:gd name="T16" fmla="*/ 21 w 24"/>
                <a:gd name="T17" fmla="*/ 41 h 65"/>
                <a:gd name="T18" fmla="*/ 21 w 24"/>
                <a:gd name="T19" fmla="*/ 42 h 65"/>
                <a:gd name="T20" fmla="*/ 21 w 24"/>
                <a:gd name="T21" fmla="*/ 41 h 65"/>
                <a:gd name="T22" fmla="*/ 19 w 24"/>
                <a:gd name="T23" fmla="*/ 33 h 65"/>
                <a:gd name="T24" fmla="*/ 24 w 24"/>
                <a:gd name="T25" fmla="*/ 17 h 65"/>
                <a:gd name="T26" fmla="*/ 16 w 24"/>
                <a:gd name="T27" fmla="*/ 29 h 65"/>
                <a:gd name="T28" fmla="*/ 16 w 24"/>
                <a:gd name="T29" fmla="*/ 29 h 65"/>
                <a:gd name="T30" fmla="*/ 24 w 24"/>
                <a:gd name="T31" fmla="*/ 17 h 65"/>
                <a:gd name="T32" fmla="*/ 13 w 24"/>
                <a:gd name="T33" fmla="*/ 0 h 65"/>
                <a:gd name="T34" fmla="*/ 13 w 24"/>
                <a:gd name="T35" fmla="*/ 5 h 65"/>
                <a:gd name="T36" fmla="*/ 22 w 24"/>
                <a:gd name="T37" fmla="*/ 10 h 65"/>
                <a:gd name="T38" fmla="*/ 13 w 24"/>
                <a:gd name="T39" fmla="*/ 5 h 65"/>
                <a:gd name="T40" fmla="*/ 13 w 24"/>
                <a:gd name="T4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65">
                  <a:moveTo>
                    <a:pt x="16" y="47"/>
                  </a:moveTo>
                  <a:cubicBezTo>
                    <a:pt x="14" y="49"/>
                    <a:pt x="12" y="50"/>
                    <a:pt x="12" y="50"/>
                  </a:cubicBezTo>
                  <a:cubicBezTo>
                    <a:pt x="12" y="50"/>
                    <a:pt x="13" y="56"/>
                    <a:pt x="8" y="62"/>
                  </a:cubicBezTo>
                  <a:cubicBezTo>
                    <a:pt x="7" y="63"/>
                    <a:pt x="4" y="64"/>
                    <a:pt x="0" y="65"/>
                  </a:cubicBezTo>
                  <a:cubicBezTo>
                    <a:pt x="4" y="64"/>
                    <a:pt x="7" y="63"/>
                    <a:pt x="8" y="62"/>
                  </a:cubicBezTo>
                  <a:cubicBezTo>
                    <a:pt x="13" y="56"/>
                    <a:pt x="12" y="50"/>
                    <a:pt x="12" y="50"/>
                  </a:cubicBezTo>
                  <a:cubicBezTo>
                    <a:pt x="12" y="50"/>
                    <a:pt x="14" y="49"/>
                    <a:pt x="16" y="47"/>
                  </a:cubicBezTo>
                  <a:moveTo>
                    <a:pt x="19" y="33"/>
                  </a:moveTo>
                  <a:cubicBezTo>
                    <a:pt x="21" y="36"/>
                    <a:pt x="22" y="38"/>
                    <a:pt x="21" y="41"/>
                  </a:cubicBezTo>
                  <a:cubicBezTo>
                    <a:pt x="21" y="41"/>
                    <a:pt x="21" y="41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38"/>
                    <a:pt x="21" y="36"/>
                    <a:pt x="19" y="33"/>
                  </a:cubicBezTo>
                  <a:moveTo>
                    <a:pt x="24" y="17"/>
                  </a:moveTo>
                  <a:cubicBezTo>
                    <a:pt x="23" y="24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23" y="24"/>
                    <a:pt x="24" y="17"/>
                  </a:cubicBezTo>
                  <a:moveTo>
                    <a:pt x="13" y="0"/>
                  </a:moveTo>
                  <a:cubicBezTo>
                    <a:pt x="13" y="3"/>
                    <a:pt x="13" y="5"/>
                    <a:pt x="13" y="5"/>
                  </a:cubicBezTo>
                  <a:cubicBezTo>
                    <a:pt x="13" y="5"/>
                    <a:pt x="18" y="6"/>
                    <a:pt x="22" y="10"/>
                  </a:cubicBezTo>
                  <a:cubicBezTo>
                    <a:pt x="18" y="6"/>
                    <a:pt x="13" y="5"/>
                    <a:pt x="13" y="5"/>
                  </a:cubicBezTo>
                  <a:cubicBezTo>
                    <a:pt x="13" y="5"/>
                    <a:pt x="13" y="3"/>
                    <a:pt x="13" y="0"/>
                  </a:cubicBezTo>
                </a:path>
              </a:pathLst>
            </a:custGeom>
            <a:solidFill>
              <a:srgbClr val="F3D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44">
              <a:extLst>
                <a:ext uri="{FF2B5EF4-FFF2-40B4-BE49-F238E27FC236}">
                  <a16:creationId xmlns:a16="http://schemas.microsoft.com/office/drawing/2014/main" id="{C42D7071-D024-436A-8F81-F62E0ED8D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3" y="2066"/>
              <a:ext cx="61" cy="141"/>
            </a:xfrm>
            <a:custGeom>
              <a:avLst/>
              <a:gdLst>
                <a:gd name="T0" fmla="*/ 4 w 34"/>
                <a:gd name="T1" fmla="*/ 0 h 80"/>
                <a:gd name="T2" fmla="*/ 0 w 34"/>
                <a:gd name="T3" fmla="*/ 1 h 80"/>
                <a:gd name="T4" fmla="*/ 0 w 34"/>
                <a:gd name="T5" fmla="*/ 1 h 80"/>
                <a:gd name="T6" fmla="*/ 0 w 34"/>
                <a:gd name="T7" fmla="*/ 1 h 80"/>
                <a:gd name="T8" fmla="*/ 0 w 34"/>
                <a:gd name="T9" fmla="*/ 5 h 80"/>
                <a:gd name="T10" fmla="*/ 9 w 34"/>
                <a:gd name="T11" fmla="*/ 9 h 80"/>
                <a:gd name="T12" fmla="*/ 11 w 34"/>
                <a:gd name="T13" fmla="*/ 23 h 80"/>
                <a:gd name="T14" fmla="*/ 22 w 34"/>
                <a:gd name="T15" fmla="*/ 34 h 80"/>
                <a:gd name="T16" fmla="*/ 14 w 34"/>
                <a:gd name="T17" fmla="*/ 47 h 80"/>
                <a:gd name="T18" fmla="*/ 19 w 34"/>
                <a:gd name="T19" fmla="*/ 59 h 80"/>
                <a:gd name="T20" fmla="*/ 9 w 34"/>
                <a:gd name="T21" fmla="*/ 69 h 80"/>
                <a:gd name="T22" fmla="*/ 6 w 34"/>
                <a:gd name="T23" fmla="*/ 80 h 80"/>
                <a:gd name="T24" fmla="*/ 10 w 34"/>
                <a:gd name="T25" fmla="*/ 80 h 80"/>
                <a:gd name="T26" fmla="*/ 18 w 34"/>
                <a:gd name="T27" fmla="*/ 77 h 80"/>
                <a:gd name="T28" fmla="*/ 22 w 34"/>
                <a:gd name="T29" fmla="*/ 65 h 80"/>
                <a:gd name="T30" fmla="*/ 26 w 34"/>
                <a:gd name="T31" fmla="*/ 62 h 80"/>
                <a:gd name="T32" fmla="*/ 31 w 34"/>
                <a:gd name="T33" fmla="*/ 57 h 80"/>
                <a:gd name="T34" fmla="*/ 31 w 34"/>
                <a:gd name="T35" fmla="*/ 56 h 80"/>
                <a:gd name="T36" fmla="*/ 29 w 34"/>
                <a:gd name="T37" fmla="*/ 48 h 80"/>
                <a:gd name="T38" fmla="*/ 26 w 34"/>
                <a:gd name="T39" fmla="*/ 44 h 80"/>
                <a:gd name="T40" fmla="*/ 26 w 34"/>
                <a:gd name="T41" fmla="*/ 44 h 80"/>
                <a:gd name="T42" fmla="*/ 26 w 34"/>
                <a:gd name="T43" fmla="*/ 44 h 80"/>
                <a:gd name="T44" fmla="*/ 34 w 34"/>
                <a:gd name="T45" fmla="*/ 32 h 80"/>
                <a:gd name="T46" fmla="*/ 34 w 34"/>
                <a:gd name="T47" fmla="*/ 30 h 80"/>
                <a:gd name="T48" fmla="*/ 32 w 34"/>
                <a:gd name="T49" fmla="*/ 25 h 80"/>
                <a:gd name="T50" fmla="*/ 23 w 34"/>
                <a:gd name="T51" fmla="*/ 20 h 80"/>
                <a:gd name="T52" fmla="*/ 23 w 34"/>
                <a:gd name="T53" fmla="*/ 15 h 80"/>
                <a:gd name="T54" fmla="*/ 21 w 34"/>
                <a:gd name="T55" fmla="*/ 5 h 80"/>
                <a:gd name="T56" fmla="*/ 4 w 34"/>
                <a:gd name="T57" fmla="*/ 0 h 80"/>
                <a:gd name="T58" fmla="*/ 4 w 34"/>
                <a:gd name="T5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80">
                  <a:moveTo>
                    <a:pt x="4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5"/>
                    <a:pt x="7" y="7"/>
                    <a:pt x="9" y="9"/>
                  </a:cubicBezTo>
                  <a:cubicBezTo>
                    <a:pt x="13" y="16"/>
                    <a:pt x="11" y="23"/>
                    <a:pt x="11" y="23"/>
                  </a:cubicBezTo>
                  <a:cubicBezTo>
                    <a:pt x="11" y="23"/>
                    <a:pt x="21" y="26"/>
                    <a:pt x="22" y="34"/>
                  </a:cubicBezTo>
                  <a:cubicBezTo>
                    <a:pt x="23" y="42"/>
                    <a:pt x="14" y="47"/>
                    <a:pt x="14" y="47"/>
                  </a:cubicBezTo>
                  <a:cubicBezTo>
                    <a:pt x="14" y="47"/>
                    <a:pt x="20" y="54"/>
                    <a:pt x="19" y="59"/>
                  </a:cubicBezTo>
                  <a:cubicBezTo>
                    <a:pt x="18" y="64"/>
                    <a:pt x="9" y="69"/>
                    <a:pt x="9" y="69"/>
                  </a:cubicBezTo>
                  <a:cubicBezTo>
                    <a:pt x="9" y="69"/>
                    <a:pt x="10" y="74"/>
                    <a:pt x="6" y="80"/>
                  </a:cubicBezTo>
                  <a:cubicBezTo>
                    <a:pt x="7" y="80"/>
                    <a:pt x="9" y="80"/>
                    <a:pt x="10" y="80"/>
                  </a:cubicBezTo>
                  <a:cubicBezTo>
                    <a:pt x="14" y="79"/>
                    <a:pt x="17" y="78"/>
                    <a:pt x="18" y="77"/>
                  </a:cubicBezTo>
                  <a:cubicBezTo>
                    <a:pt x="23" y="71"/>
                    <a:pt x="22" y="65"/>
                    <a:pt x="22" y="65"/>
                  </a:cubicBezTo>
                  <a:cubicBezTo>
                    <a:pt x="22" y="65"/>
                    <a:pt x="24" y="64"/>
                    <a:pt x="26" y="62"/>
                  </a:cubicBezTo>
                  <a:cubicBezTo>
                    <a:pt x="28" y="60"/>
                    <a:pt x="30" y="59"/>
                    <a:pt x="31" y="57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2" y="53"/>
                    <a:pt x="31" y="51"/>
                    <a:pt x="29" y="48"/>
                  </a:cubicBezTo>
                  <a:cubicBezTo>
                    <a:pt x="28" y="46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33" y="39"/>
                    <a:pt x="34" y="32"/>
                  </a:cubicBezTo>
                  <a:cubicBezTo>
                    <a:pt x="34" y="32"/>
                    <a:pt x="34" y="31"/>
                    <a:pt x="34" y="30"/>
                  </a:cubicBezTo>
                  <a:cubicBezTo>
                    <a:pt x="33" y="28"/>
                    <a:pt x="33" y="26"/>
                    <a:pt x="32" y="25"/>
                  </a:cubicBezTo>
                  <a:cubicBezTo>
                    <a:pt x="28" y="21"/>
                    <a:pt x="23" y="20"/>
                    <a:pt x="23" y="20"/>
                  </a:cubicBezTo>
                  <a:cubicBezTo>
                    <a:pt x="23" y="20"/>
                    <a:pt x="23" y="18"/>
                    <a:pt x="23" y="15"/>
                  </a:cubicBezTo>
                  <a:cubicBezTo>
                    <a:pt x="24" y="12"/>
                    <a:pt x="23" y="9"/>
                    <a:pt x="21" y="5"/>
                  </a:cubicBezTo>
                  <a:cubicBezTo>
                    <a:pt x="18" y="1"/>
                    <a:pt x="10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F3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45">
              <a:extLst>
                <a:ext uri="{FF2B5EF4-FFF2-40B4-BE49-F238E27FC236}">
                  <a16:creationId xmlns:a16="http://schemas.microsoft.com/office/drawing/2014/main" id="{8B9B85F0-23F9-4628-871C-BB8CB61EC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9" y="1283"/>
              <a:ext cx="218" cy="235"/>
            </a:xfrm>
            <a:custGeom>
              <a:avLst/>
              <a:gdLst>
                <a:gd name="T0" fmla="*/ 121 w 123"/>
                <a:gd name="T1" fmla="*/ 55 h 132"/>
                <a:gd name="T2" fmla="*/ 87 w 123"/>
                <a:gd name="T3" fmla="*/ 122 h 132"/>
                <a:gd name="T4" fmla="*/ 86 w 123"/>
                <a:gd name="T5" fmla="*/ 122 h 132"/>
                <a:gd name="T6" fmla="*/ 40 w 123"/>
                <a:gd name="T7" fmla="*/ 117 h 132"/>
                <a:gd name="T8" fmla="*/ 35 w 123"/>
                <a:gd name="T9" fmla="*/ 92 h 132"/>
                <a:gd name="T10" fmla="*/ 9 w 123"/>
                <a:gd name="T11" fmla="*/ 59 h 132"/>
                <a:gd name="T12" fmla="*/ 27 w 123"/>
                <a:gd name="T13" fmla="*/ 62 h 132"/>
                <a:gd name="T14" fmla="*/ 42 w 123"/>
                <a:gd name="T15" fmla="*/ 65 h 132"/>
                <a:gd name="T16" fmla="*/ 48 w 123"/>
                <a:gd name="T17" fmla="*/ 26 h 132"/>
                <a:gd name="T18" fmla="*/ 57 w 123"/>
                <a:gd name="T19" fmla="*/ 8 h 132"/>
                <a:gd name="T20" fmla="*/ 63 w 123"/>
                <a:gd name="T21" fmla="*/ 33 h 132"/>
                <a:gd name="T22" fmla="*/ 63 w 123"/>
                <a:gd name="T23" fmla="*/ 62 h 132"/>
                <a:gd name="T24" fmla="*/ 69 w 123"/>
                <a:gd name="T25" fmla="*/ 37 h 132"/>
                <a:gd name="T26" fmla="*/ 85 w 123"/>
                <a:gd name="T27" fmla="*/ 1 h 132"/>
                <a:gd name="T28" fmla="*/ 84 w 123"/>
                <a:gd name="T29" fmla="*/ 62 h 132"/>
                <a:gd name="T30" fmla="*/ 106 w 123"/>
                <a:gd name="T31" fmla="*/ 16 h 132"/>
                <a:gd name="T32" fmla="*/ 100 w 123"/>
                <a:gd name="T33" fmla="*/ 70 h 132"/>
                <a:gd name="T34" fmla="*/ 121 w 123"/>
                <a:gd name="T35" fmla="*/ 5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3" h="132">
                  <a:moveTo>
                    <a:pt x="121" y="55"/>
                  </a:moveTo>
                  <a:cubicBezTo>
                    <a:pt x="119" y="73"/>
                    <a:pt x="90" y="117"/>
                    <a:pt x="87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61" y="132"/>
                    <a:pt x="40" y="117"/>
                    <a:pt x="40" y="117"/>
                  </a:cubicBezTo>
                  <a:cubicBezTo>
                    <a:pt x="40" y="117"/>
                    <a:pt x="44" y="100"/>
                    <a:pt x="35" y="92"/>
                  </a:cubicBezTo>
                  <a:cubicBezTo>
                    <a:pt x="26" y="85"/>
                    <a:pt x="0" y="65"/>
                    <a:pt x="9" y="59"/>
                  </a:cubicBezTo>
                  <a:cubicBezTo>
                    <a:pt x="14" y="56"/>
                    <a:pt x="20" y="59"/>
                    <a:pt x="27" y="62"/>
                  </a:cubicBezTo>
                  <a:cubicBezTo>
                    <a:pt x="33" y="65"/>
                    <a:pt x="39" y="69"/>
                    <a:pt x="42" y="65"/>
                  </a:cubicBezTo>
                  <a:cubicBezTo>
                    <a:pt x="45" y="61"/>
                    <a:pt x="46" y="41"/>
                    <a:pt x="48" y="26"/>
                  </a:cubicBezTo>
                  <a:cubicBezTo>
                    <a:pt x="50" y="16"/>
                    <a:pt x="53" y="8"/>
                    <a:pt x="57" y="8"/>
                  </a:cubicBezTo>
                  <a:cubicBezTo>
                    <a:pt x="61" y="7"/>
                    <a:pt x="62" y="20"/>
                    <a:pt x="63" y="33"/>
                  </a:cubicBezTo>
                  <a:cubicBezTo>
                    <a:pt x="64" y="47"/>
                    <a:pt x="63" y="62"/>
                    <a:pt x="63" y="62"/>
                  </a:cubicBezTo>
                  <a:cubicBezTo>
                    <a:pt x="63" y="62"/>
                    <a:pt x="65" y="50"/>
                    <a:pt x="69" y="37"/>
                  </a:cubicBezTo>
                  <a:cubicBezTo>
                    <a:pt x="73" y="20"/>
                    <a:pt x="79" y="0"/>
                    <a:pt x="85" y="1"/>
                  </a:cubicBezTo>
                  <a:cubicBezTo>
                    <a:pt x="93" y="3"/>
                    <a:pt x="85" y="59"/>
                    <a:pt x="84" y="62"/>
                  </a:cubicBezTo>
                  <a:cubicBezTo>
                    <a:pt x="85" y="59"/>
                    <a:pt x="101" y="14"/>
                    <a:pt x="106" y="16"/>
                  </a:cubicBezTo>
                  <a:cubicBezTo>
                    <a:pt x="116" y="21"/>
                    <a:pt x="101" y="68"/>
                    <a:pt x="100" y="70"/>
                  </a:cubicBezTo>
                  <a:cubicBezTo>
                    <a:pt x="101" y="69"/>
                    <a:pt x="123" y="37"/>
                    <a:pt x="121" y="55"/>
                  </a:cubicBezTo>
                </a:path>
              </a:pathLst>
            </a:custGeom>
            <a:solidFill>
              <a:srgbClr val="FFC2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46">
              <a:extLst>
                <a:ext uri="{FF2B5EF4-FFF2-40B4-BE49-F238E27FC236}">
                  <a16:creationId xmlns:a16="http://schemas.microsoft.com/office/drawing/2014/main" id="{60FCED63-0640-4AD5-B66B-017922CEE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9" y="2016"/>
              <a:ext cx="802" cy="663"/>
            </a:xfrm>
            <a:custGeom>
              <a:avLst/>
              <a:gdLst>
                <a:gd name="T0" fmla="*/ 452 w 452"/>
                <a:gd name="T1" fmla="*/ 118 h 374"/>
                <a:gd name="T2" fmla="*/ 395 w 452"/>
                <a:gd name="T3" fmla="*/ 142 h 374"/>
                <a:gd name="T4" fmla="*/ 375 w 452"/>
                <a:gd name="T5" fmla="*/ 150 h 374"/>
                <a:gd name="T6" fmla="*/ 370 w 452"/>
                <a:gd name="T7" fmla="*/ 161 h 374"/>
                <a:gd name="T8" fmla="*/ 370 w 452"/>
                <a:gd name="T9" fmla="*/ 161 h 374"/>
                <a:gd name="T10" fmla="*/ 337 w 452"/>
                <a:gd name="T11" fmla="*/ 184 h 374"/>
                <a:gd name="T12" fmla="*/ 191 w 452"/>
                <a:gd name="T13" fmla="*/ 349 h 374"/>
                <a:gd name="T14" fmla="*/ 53 w 452"/>
                <a:gd name="T15" fmla="*/ 340 h 374"/>
                <a:gd name="T16" fmla="*/ 26 w 452"/>
                <a:gd name="T17" fmla="*/ 214 h 374"/>
                <a:gd name="T18" fmla="*/ 26 w 452"/>
                <a:gd name="T19" fmla="*/ 213 h 374"/>
                <a:gd name="T20" fmla="*/ 154 w 452"/>
                <a:gd name="T21" fmla="*/ 118 h 374"/>
                <a:gd name="T22" fmla="*/ 162 w 452"/>
                <a:gd name="T23" fmla="*/ 23 h 374"/>
                <a:gd name="T24" fmla="*/ 254 w 452"/>
                <a:gd name="T25" fmla="*/ 2 h 374"/>
                <a:gd name="T26" fmla="*/ 298 w 452"/>
                <a:gd name="T27" fmla="*/ 2 h 374"/>
                <a:gd name="T28" fmla="*/ 298 w 452"/>
                <a:gd name="T29" fmla="*/ 2 h 374"/>
                <a:gd name="T30" fmla="*/ 336 w 452"/>
                <a:gd name="T31" fmla="*/ 31 h 374"/>
                <a:gd name="T32" fmla="*/ 344 w 452"/>
                <a:gd name="T33" fmla="*/ 45 h 374"/>
                <a:gd name="T34" fmla="*/ 344 w 452"/>
                <a:gd name="T35" fmla="*/ 45 h 374"/>
                <a:gd name="T36" fmla="*/ 349 w 452"/>
                <a:gd name="T37" fmla="*/ 52 h 374"/>
                <a:gd name="T38" fmla="*/ 359 w 452"/>
                <a:gd name="T39" fmla="*/ 68 h 374"/>
                <a:gd name="T40" fmla="*/ 375 w 452"/>
                <a:gd name="T41" fmla="*/ 93 h 374"/>
                <a:gd name="T42" fmla="*/ 377 w 452"/>
                <a:gd name="T43" fmla="*/ 92 h 374"/>
                <a:gd name="T44" fmla="*/ 430 w 452"/>
                <a:gd name="T45" fmla="*/ 72 h 374"/>
                <a:gd name="T46" fmla="*/ 430 w 452"/>
                <a:gd name="T47" fmla="*/ 72 h 374"/>
                <a:gd name="T48" fmla="*/ 452 w 452"/>
                <a:gd name="T49" fmla="*/ 118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52" h="374">
                  <a:moveTo>
                    <a:pt x="452" y="118"/>
                  </a:moveTo>
                  <a:cubicBezTo>
                    <a:pt x="395" y="142"/>
                    <a:pt x="395" y="142"/>
                    <a:pt x="395" y="142"/>
                  </a:cubicBezTo>
                  <a:cubicBezTo>
                    <a:pt x="375" y="150"/>
                    <a:pt x="375" y="150"/>
                    <a:pt x="375" y="150"/>
                  </a:cubicBezTo>
                  <a:cubicBezTo>
                    <a:pt x="374" y="154"/>
                    <a:pt x="372" y="158"/>
                    <a:pt x="370" y="161"/>
                  </a:cubicBezTo>
                  <a:cubicBezTo>
                    <a:pt x="370" y="161"/>
                    <a:pt x="370" y="161"/>
                    <a:pt x="370" y="161"/>
                  </a:cubicBezTo>
                  <a:cubicBezTo>
                    <a:pt x="359" y="178"/>
                    <a:pt x="337" y="184"/>
                    <a:pt x="337" y="184"/>
                  </a:cubicBezTo>
                  <a:cubicBezTo>
                    <a:pt x="294" y="257"/>
                    <a:pt x="191" y="349"/>
                    <a:pt x="191" y="349"/>
                  </a:cubicBezTo>
                  <a:cubicBezTo>
                    <a:pt x="191" y="349"/>
                    <a:pt x="108" y="374"/>
                    <a:pt x="53" y="340"/>
                  </a:cubicBezTo>
                  <a:cubicBezTo>
                    <a:pt x="0" y="306"/>
                    <a:pt x="25" y="217"/>
                    <a:pt x="26" y="214"/>
                  </a:cubicBezTo>
                  <a:cubicBezTo>
                    <a:pt x="26" y="213"/>
                    <a:pt x="26" y="213"/>
                    <a:pt x="26" y="213"/>
                  </a:cubicBezTo>
                  <a:cubicBezTo>
                    <a:pt x="86" y="211"/>
                    <a:pt x="154" y="118"/>
                    <a:pt x="154" y="118"/>
                  </a:cubicBezTo>
                  <a:cubicBezTo>
                    <a:pt x="154" y="118"/>
                    <a:pt x="149" y="41"/>
                    <a:pt x="162" y="23"/>
                  </a:cubicBezTo>
                  <a:cubicBezTo>
                    <a:pt x="175" y="5"/>
                    <a:pt x="254" y="2"/>
                    <a:pt x="254" y="2"/>
                  </a:cubicBezTo>
                  <a:cubicBezTo>
                    <a:pt x="273" y="0"/>
                    <a:pt x="287" y="0"/>
                    <a:pt x="298" y="2"/>
                  </a:cubicBezTo>
                  <a:cubicBezTo>
                    <a:pt x="298" y="2"/>
                    <a:pt x="298" y="2"/>
                    <a:pt x="298" y="2"/>
                  </a:cubicBezTo>
                  <a:cubicBezTo>
                    <a:pt x="325" y="7"/>
                    <a:pt x="330" y="22"/>
                    <a:pt x="336" y="31"/>
                  </a:cubicBezTo>
                  <a:cubicBezTo>
                    <a:pt x="337" y="34"/>
                    <a:pt x="340" y="39"/>
                    <a:pt x="344" y="45"/>
                  </a:cubicBezTo>
                  <a:cubicBezTo>
                    <a:pt x="344" y="45"/>
                    <a:pt x="344" y="45"/>
                    <a:pt x="344" y="45"/>
                  </a:cubicBezTo>
                  <a:cubicBezTo>
                    <a:pt x="345" y="47"/>
                    <a:pt x="347" y="49"/>
                    <a:pt x="349" y="52"/>
                  </a:cubicBezTo>
                  <a:cubicBezTo>
                    <a:pt x="352" y="57"/>
                    <a:pt x="356" y="63"/>
                    <a:pt x="359" y="68"/>
                  </a:cubicBezTo>
                  <a:cubicBezTo>
                    <a:pt x="368" y="81"/>
                    <a:pt x="375" y="93"/>
                    <a:pt x="375" y="93"/>
                  </a:cubicBezTo>
                  <a:cubicBezTo>
                    <a:pt x="377" y="92"/>
                    <a:pt x="377" y="92"/>
                    <a:pt x="377" y="92"/>
                  </a:cubicBezTo>
                  <a:cubicBezTo>
                    <a:pt x="430" y="72"/>
                    <a:pt x="430" y="72"/>
                    <a:pt x="430" y="72"/>
                  </a:cubicBezTo>
                  <a:cubicBezTo>
                    <a:pt x="430" y="72"/>
                    <a:pt x="430" y="72"/>
                    <a:pt x="430" y="72"/>
                  </a:cubicBezTo>
                  <a:cubicBezTo>
                    <a:pt x="452" y="118"/>
                    <a:pt x="452" y="118"/>
                    <a:pt x="452" y="118"/>
                  </a:cubicBezTo>
                </a:path>
              </a:pathLst>
            </a:custGeom>
            <a:solidFill>
              <a:srgbClr val="FFA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47">
              <a:extLst>
                <a:ext uri="{FF2B5EF4-FFF2-40B4-BE49-F238E27FC236}">
                  <a16:creationId xmlns:a16="http://schemas.microsoft.com/office/drawing/2014/main" id="{389ABF91-54E7-4DCB-A137-88DE46FE7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" y="1968"/>
              <a:ext cx="131" cy="163"/>
            </a:xfrm>
            <a:custGeom>
              <a:avLst/>
              <a:gdLst>
                <a:gd name="T0" fmla="*/ 57 w 74"/>
                <a:gd name="T1" fmla="*/ 82 h 92"/>
                <a:gd name="T2" fmla="*/ 0 w 74"/>
                <a:gd name="T3" fmla="*/ 37 h 92"/>
                <a:gd name="T4" fmla="*/ 6 w 74"/>
                <a:gd name="T5" fmla="*/ 0 h 92"/>
                <a:gd name="T6" fmla="*/ 48 w 74"/>
                <a:gd name="T7" fmla="*/ 8 h 92"/>
                <a:gd name="T8" fmla="*/ 44 w 74"/>
                <a:gd name="T9" fmla="*/ 33 h 92"/>
                <a:gd name="T10" fmla="*/ 57 w 74"/>
                <a:gd name="T11" fmla="*/ 8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92">
                  <a:moveTo>
                    <a:pt x="57" y="82"/>
                  </a:moveTo>
                  <a:cubicBezTo>
                    <a:pt x="32" y="92"/>
                    <a:pt x="0" y="37"/>
                    <a:pt x="0" y="3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4"/>
                    <a:pt x="33" y="7"/>
                    <a:pt x="48" y="8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74" y="76"/>
                    <a:pt x="57" y="82"/>
                  </a:cubicBezTo>
                </a:path>
              </a:pathLst>
            </a:custGeom>
            <a:solidFill>
              <a:srgbClr val="FFC2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48">
              <a:extLst>
                <a:ext uri="{FF2B5EF4-FFF2-40B4-BE49-F238E27FC236}">
                  <a16:creationId xmlns:a16="http://schemas.microsoft.com/office/drawing/2014/main" id="{9ECEA28A-F575-4E42-849C-32C06F553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5" y="1968"/>
              <a:ext cx="78" cy="59"/>
            </a:xfrm>
            <a:custGeom>
              <a:avLst/>
              <a:gdLst>
                <a:gd name="T0" fmla="*/ 2 w 44"/>
                <a:gd name="T1" fmla="*/ 0 h 33"/>
                <a:gd name="T2" fmla="*/ 2 w 44"/>
                <a:gd name="T3" fmla="*/ 0 h 33"/>
                <a:gd name="T4" fmla="*/ 0 w 44"/>
                <a:gd name="T5" fmla="*/ 12 h 33"/>
                <a:gd name="T6" fmla="*/ 40 w 44"/>
                <a:gd name="T7" fmla="*/ 33 h 33"/>
                <a:gd name="T8" fmla="*/ 44 w 44"/>
                <a:gd name="T9" fmla="*/ 8 h 33"/>
                <a:gd name="T10" fmla="*/ 40 w 44"/>
                <a:gd name="T11" fmla="*/ 8 h 33"/>
                <a:gd name="T12" fmla="*/ 11 w 44"/>
                <a:gd name="T13" fmla="*/ 3 h 33"/>
                <a:gd name="T14" fmla="*/ 2 w 44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8" y="30"/>
                    <a:pt x="40" y="33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1" y="8"/>
                    <a:pt x="40" y="8"/>
                  </a:cubicBezTo>
                  <a:cubicBezTo>
                    <a:pt x="29" y="7"/>
                    <a:pt x="20" y="5"/>
                    <a:pt x="11" y="3"/>
                  </a:cubicBezTo>
                  <a:cubicBezTo>
                    <a:pt x="8" y="2"/>
                    <a:pt x="5" y="1"/>
                    <a:pt x="2" y="0"/>
                  </a:cubicBezTo>
                </a:path>
              </a:pathLst>
            </a:custGeom>
            <a:solidFill>
              <a:srgbClr val="EDA8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49">
              <a:extLst>
                <a:ext uri="{FF2B5EF4-FFF2-40B4-BE49-F238E27FC236}">
                  <a16:creationId xmlns:a16="http://schemas.microsoft.com/office/drawing/2014/main" id="{80263686-B154-4E61-8FA8-776EFD3BB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8" y="1468"/>
              <a:ext cx="527" cy="668"/>
            </a:xfrm>
            <a:custGeom>
              <a:avLst/>
              <a:gdLst>
                <a:gd name="T0" fmla="*/ 297 w 297"/>
                <a:gd name="T1" fmla="*/ 16 h 377"/>
                <a:gd name="T2" fmla="*/ 61 w 297"/>
                <a:gd name="T3" fmla="*/ 377 h 377"/>
                <a:gd name="T4" fmla="*/ 38 w 297"/>
                <a:gd name="T5" fmla="*/ 340 h 377"/>
                <a:gd name="T6" fmla="*/ 0 w 297"/>
                <a:gd name="T7" fmla="*/ 311 h 377"/>
                <a:gd name="T8" fmla="*/ 250 w 297"/>
                <a:gd name="T9" fmla="*/ 6 h 377"/>
                <a:gd name="T10" fmla="*/ 290 w 297"/>
                <a:gd name="T11" fmla="*/ 11 h 377"/>
                <a:gd name="T12" fmla="*/ 297 w 297"/>
                <a:gd name="T13" fmla="*/ 16 h 377"/>
                <a:gd name="T14" fmla="*/ 297 w 297"/>
                <a:gd name="T15" fmla="*/ 16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7" h="377">
                  <a:moveTo>
                    <a:pt x="297" y="16"/>
                  </a:moveTo>
                  <a:cubicBezTo>
                    <a:pt x="297" y="16"/>
                    <a:pt x="250" y="270"/>
                    <a:pt x="61" y="377"/>
                  </a:cubicBezTo>
                  <a:cubicBezTo>
                    <a:pt x="52" y="363"/>
                    <a:pt x="41" y="347"/>
                    <a:pt x="38" y="340"/>
                  </a:cubicBezTo>
                  <a:cubicBezTo>
                    <a:pt x="32" y="331"/>
                    <a:pt x="27" y="316"/>
                    <a:pt x="0" y="311"/>
                  </a:cubicBezTo>
                  <a:cubicBezTo>
                    <a:pt x="9" y="312"/>
                    <a:pt x="154" y="324"/>
                    <a:pt x="250" y="6"/>
                  </a:cubicBezTo>
                  <a:cubicBezTo>
                    <a:pt x="250" y="6"/>
                    <a:pt x="272" y="0"/>
                    <a:pt x="290" y="11"/>
                  </a:cubicBezTo>
                  <a:cubicBezTo>
                    <a:pt x="293" y="12"/>
                    <a:pt x="295" y="14"/>
                    <a:pt x="297" y="16"/>
                  </a:cubicBezTo>
                  <a:cubicBezTo>
                    <a:pt x="297" y="16"/>
                    <a:pt x="297" y="16"/>
                    <a:pt x="297" y="16"/>
                  </a:cubicBezTo>
                </a:path>
              </a:pathLst>
            </a:custGeom>
            <a:solidFill>
              <a:srgbClr val="F47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50">
              <a:extLst>
                <a:ext uri="{FF2B5EF4-FFF2-40B4-BE49-F238E27FC236}">
                  <a16:creationId xmlns:a16="http://schemas.microsoft.com/office/drawing/2014/main" id="{734C92F7-4F50-4EB4-A5DB-1F4BBE914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6" y="1489"/>
              <a:ext cx="7" cy="5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3 h 3"/>
                <a:gd name="T4" fmla="*/ 0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2" y="1"/>
                    <a:pt x="3" y="2"/>
                    <a:pt x="4" y="3"/>
                  </a:cubicBezTo>
                  <a:cubicBezTo>
                    <a:pt x="3" y="2"/>
                    <a:pt x="2" y="1"/>
                    <a:pt x="0" y="0"/>
                  </a:cubicBezTo>
                </a:path>
              </a:pathLst>
            </a:custGeom>
            <a:solidFill>
              <a:srgbClr val="DB9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51">
              <a:extLst>
                <a:ext uri="{FF2B5EF4-FFF2-40B4-BE49-F238E27FC236}">
                  <a16:creationId xmlns:a16="http://schemas.microsoft.com/office/drawing/2014/main" id="{FE832100-99AC-4FE6-8B44-63CF991CA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" y="1487"/>
              <a:ext cx="187" cy="352"/>
            </a:xfrm>
            <a:custGeom>
              <a:avLst/>
              <a:gdLst>
                <a:gd name="T0" fmla="*/ 99 w 105"/>
                <a:gd name="T1" fmla="*/ 0 h 198"/>
                <a:gd name="T2" fmla="*/ 0 w 105"/>
                <a:gd name="T3" fmla="*/ 198 h 198"/>
                <a:gd name="T4" fmla="*/ 16 w 105"/>
                <a:gd name="T5" fmla="*/ 198 h 198"/>
                <a:gd name="T6" fmla="*/ 34 w 105"/>
                <a:gd name="T7" fmla="*/ 192 h 198"/>
                <a:gd name="T8" fmla="*/ 105 w 105"/>
                <a:gd name="T9" fmla="*/ 5 h 198"/>
                <a:gd name="T10" fmla="*/ 105 w 105"/>
                <a:gd name="T11" fmla="*/ 5 h 198"/>
                <a:gd name="T12" fmla="*/ 105 w 105"/>
                <a:gd name="T13" fmla="*/ 5 h 198"/>
                <a:gd name="T14" fmla="*/ 104 w 105"/>
                <a:gd name="T15" fmla="*/ 4 h 198"/>
                <a:gd name="T16" fmla="*/ 100 w 105"/>
                <a:gd name="T17" fmla="*/ 1 h 198"/>
                <a:gd name="T18" fmla="*/ 99 w 105"/>
                <a:gd name="T19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98">
                  <a:moveTo>
                    <a:pt x="99" y="0"/>
                  </a:moveTo>
                  <a:cubicBezTo>
                    <a:pt x="94" y="18"/>
                    <a:pt x="65" y="110"/>
                    <a:pt x="0" y="198"/>
                  </a:cubicBezTo>
                  <a:cubicBezTo>
                    <a:pt x="16" y="198"/>
                    <a:pt x="16" y="198"/>
                    <a:pt x="16" y="198"/>
                  </a:cubicBezTo>
                  <a:cubicBezTo>
                    <a:pt x="34" y="192"/>
                    <a:pt x="34" y="192"/>
                    <a:pt x="34" y="192"/>
                  </a:cubicBezTo>
                  <a:cubicBezTo>
                    <a:pt x="88" y="96"/>
                    <a:pt x="105" y="5"/>
                    <a:pt x="105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4" y="5"/>
                    <a:pt x="104" y="4"/>
                    <a:pt x="104" y="4"/>
                  </a:cubicBezTo>
                  <a:cubicBezTo>
                    <a:pt x="103" y="3"/>
                    <a:pt x="102" y="2"/>
                    <a:pt x="100" y="1"/>
                  </a:cubicBezTo>
                  <a:cubicBezTo>
                    <a:pt x="100" y="1"/>
                    <a:pt x="99" y="1"/>
                    <a:pt x="99" y="0"/>
                  </a:cubicBezTo>
                </a:path>
              </a:pathLst>
            </a:custGeom>
            <a:solidFill>
              <a:srgbClr val="D56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52">
              <a:extLst>
                <a:ext uri="{FF2B5EF4-FFF2-40B4-BE49-F238E27FC236}">
                  <a16:creationId xmlns:a16="http://schemas.microsoft.com/office/drawing/2014/main" id="{EE388AC6-D873-49C0-9222-871092F1F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39" y="2076"/>
              <a:ext cx="0" cy="2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0 h 1"/>
                <a:gd name="T4" fmla="*/ 0 h 1"/>
                <a:gd name="T5" fmla="*/ 1 h 1"/>
                <a:gd name="T6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DB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53">
              <a:extLst>
                <a:ext uri="{FF2B5EF4-FFF2-40B4-BE49-F238E27FC236}">
                  <a16:creationId xmlns:a16="http://schemas.microsoft.com/office/drawing/2014/main" id="{DA31316F-7643-4473-8C3F-3C8725584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9" y="1920"/>
              <a:ext cx="220" cy="216"/>
            </a:xfrm>
            <a:custGeom>
              <a:avLst/>
              <a:gdLst>
                <a:gd name="T0" fmla="*/ 114 w 124"/>
                <a:gd name="T1" fmla="*/ 0 h 122"/>
                <a:gd name="T2" fmla="*/ 0 w 124"/>
                <a:gd name="T3" fmla="*/ 88 h 122"/>
                <a:gd name="T4" fmla="*/ 0 w 124"/>
                <a:gd name="T5" fmla="*/ 89 h 122"/>
                <a:gd name="T6" fmla="*/ 0 w 124"/>
                <a:gd name="T7" fmla="*/ 89 h 122"/>
                <a:gd name="T8" fmla="*/ 0 w 124"/>
                <a:gd name="T9" fmla="*/ 89 h 122"/>
                <a:gd name="T10" fmla="*/ 6 w 124"/>
                <a:gd name="T11" fmla="*/ 99 h 122"/>
                <a:gd name="T12" fmla="*/ 6 w 124"/>
                <a:gd name="T13" fmla="*/ 99 h 122"/>
                <a:gd name="T14" fmla="*/ 6 w 124"/>
                <a:gd name="T15" fmla="*/ 99 h 122"/>
                <a:gd name="T16" fmla="*/ 11 w 124"/>
                <a:gd name="T17" fmla="*/ 106 h 122"/>
                <a:gd name="T18" fmla="*/ 12 w 124"/>
                <a:gd name="T19" fmla="*/ 108 h 122"/>
                <a:gd name="T20" fmla="*/ 21 w 124"/>
                <a:gd name="T21" fmla="*/ 122 h 122"/>
                <a:gd name="T22" fmla="*/ 21 w 124"/>
                <a:gd name="T23" fmla="*/ 122 h 122"/>
                <a:gd name="T24" fmla="*/ 21 w 124"/>
                <a:gd name="T25" fmla="*/ 122 h 122"/>
                <a:gd name="T26" fmla="*/ 124 w 124"/>
                <a:gd name="T27" fmla="*/ 36 h 122"/>
                <a:gd name="T28" fmla="*/ 114 w 124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22">
                  <a:moveTo>
                    <a:pt x="114" y="0"/>
                  </a:moveTo>
                  <a:cubicBezTo>
                    <a:pt x="82" y="34"/>
                    <a:pt x="44" y="65"/>
                    <a:pt x="0" y="88"/>
                  </a:cubicBezTo>
                  <a:cubicBezTo>
                    <a:pt x="0" y="88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" y="92"/>
                    <a:pt x="4" y="95"/>
                    <a:pt x="6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101"/>
                    <a:pt x="9" y="103"/>
                    <a:pt x="11" y="106"/>
                  </a:cubicBezTo>
                  <a:cubicBezTo>
                    <a:pt x="11" y="107"/>
                    <a:pt x="11" y="107"/>
                    <a:pt x="12" y="108"/>
                  </a:cubicBezTo>
                  <a:cubicBezTo>
                    <a:pt x="15" y="113"/>
                    <a:pt x="18" y="117"/>
                    <a:pt x="21" y="122"/>
                  </a:cubicBezTo>
                  <a:cubicBezTo>
                    <a:pt x="21" y="122"/>
                    <a:pt x="21" y="122"/>
                    <a:pt x="21" y="122"/>
                  </a:cubicBezTo>
                  <a:cubicBezTo>
                    <a:pt x="21" y="122"/>
                    <a:pt x="21" y="122"/>
                    <a:pt x="21" y="122"/>
                  </a:cubicBezTo>
                  <a:cubicBezTo>
                    <a:pt x="62" y="99"/>
                    <a:pt x="96" y="69"/>
                    <a:pt x="124" y="36"/>
                  </a:cubicBezTo>
                  <a:cubicBezTo>
                    <a:pt x="120" y="32"/>
                    <a:pt x="114" y="21"/>
                    <a:pt x="114" y="0"/>
                  </a:cubicBezTo>
                </a:path>
              </a:pathLst>
            </a:custGeom>
            <a:solidFill>
              <a:srgbClr val="D56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4">
              <a:extLst>
                <a:ext uri="{FF2B5EF4-FFF2-40B4-BE49-F238E27FC236}">
                  <a16:creationId xmlns:a16="http://schemas.microsoft.com/office/drawing/2014/main" id="{D71BB7D7-4261-4548-86B4-8AE6A24F2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" y="1688"/>
              <a:ext cx="41" cy="51"/>
            </a:xfrm>
            <a:custGeom>
              <a:avLst/>
              <a:gdLst>
                <a:gd name="T0" fmla="*/ 12 w 23"/>
                <a:gd name="T1" fmla="*/ 0 h 29"/>
                <a:gd name="T2" fmla="*/ 12 w 23"/>
                <a:gd name="T3" fmla="*/ 29 h 29"/>
                <a:gd name="T4" fmla="*/ 12 w 23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9">
                  <a:moveTo>
                    <a:pt x="12" y="0"/>
                  </a:moveTo>
                  <a:cubicBezTo>
                    <a:pt x="23" y="0"/>
                    <a:pt x="23" y="29"/>
                    <a:pt x="12" y="29"/>
                  </a:cubicBezTo>
                  <a:cubicBezTo>
                    <a:pt x="0" y="29"/>
                    <a:pt x="1" y="0"/>
                    <a:pt x="12" y="0"/>
                  </a:cubicBezTo>
                  <a:close/>
                </a:path>
              </a:pathLst>
            </a:custGeom>
            <a:solidFill>
              <a:srgbClr val="EF99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Oval 55">
              <a:extLst>
                <a:ext uri="{FF2B5EF4-FFF2-40B4-BE49-F238E27FC236}">
                  <a16:creationId xmlns:a16="http://schemas.microsoft.com/office/drawing/2014/main" id="{47F77EF0-3286-4FAD-AB31-BFE72C0C1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7" y="1693"/>
              <a:ext cx="52" cy="53"/>
            </a:xfrm>
            <a:prstGeom prst="ellipse">
              <a:avLst/>
            </a:prstGeom>
            <a:solidFill>
              <a:srgbClr val="191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56">
              <a:extLst>
                <a:ext uri="{FF2B5EF4-FFF2-40B4-BE49-F238E27FC236}">
                  <a16:creationId xmlns:a16="http://schemas.microsoft.com/office/drawing/2014/main" id="{A4DAEFB3-5A2B-45EB-A0B3-FE337533A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4" y="1691"/>
              <a:ext cx="73" cy="22"/>
            </a:xfrm>
            <a:custGeom>
              <a:avLst/>
              <a:gdLst>
                <a:gd name="T0" fmla="*/ 41 w 41"/>
                <a:gd name="T1" fmla="*/ 3 h 12"/>
                <a:gd name="T2" fmla="*/ 31 w 41"/>
                <a:gd name="T3" fmla="*/ 3 h 12"/>
                <a:gd name="T4" fmla="*/ 21 w 41"/>
                <a:gd name="T5" fmla="*/ 8 h 12"/>
                <a:gd name="T6" fmla="*/ 18 w 41"/>
                <a:gd name="T7" fmla="*/ 9 h 12"/>
                <a:gd name="T8" fmla="*/ 16 w 41"/>
                <a:gd name="T9" fmla="*/ 11 h 12"/>
                <a:gd name="T10" fmla="*/ 9 w 41"/>
                <a:gd name="T11" fmla="*/ 11 h 12"/>
                <a:gd name="T12" fmla="*/ 0 w 41"/>
                <a:gd name="T13" fmla="*/ 5 h 12"/>
                <a:gd name="T14" fmla="*/ 10 w 41"/>
                <a:gd name="T15" fmla="*/ 9 h 12"/>
                <a:gd name="T16" fmla="*/ 14 w 41"/>
                <a:gd name="T17" fmla="*/ 8 h 12"/>
                <a:gd name="T18" fmla="*/ 17 w 41"/>
                <a:gd name="T19" fmla="*/ 6 h 12"/>
                <a:gd name="T20" fmla="*/ 19 w 41"/>
                <a:gd name="T21" fmla="*/ 5 h 12"/>
                <a:gd name="T22" fmla="*/ 30 w 41"/>
                <a:gd name="T23" fmla="*/ 1 h 12"/>
                <a:gd name="T24" fmla="*/ 41 w 41"/>
                <a:gd name="T2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12">
                  <a:moveTo>
                    <a:pt x="41" y="3"/>
                  </a:moveTo>
                  <a:cubicBezTo>
                    <a:pt x="38" y="2"/>
                    <a:pt x="34" y="3"/>
                    <a:pt x="31" y="3"/>
                  </a:cubicBezTo>
                  <a:cubicBezTo>
                    <a:pt x="27" y="4"/>
                    <a:pt x="24" y="6"/>
                    <a:pt x="21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1" y="12"/>
                    <a:pt x="9" y="11"/>
                  </a:cubicBezTo>
                  <a:cubicBezTo>
                    <a:pt x="5" y="11"/>
                    <a:pt x="2" y="8"/>
                    <a:pt x="0" y="5"/>
                  </a:cubicBezTo>
                  <a:cubicBezTo>
                    <a:pt x="3" y="7"/>
                    <a:pt x="6" y="8"/>
                    <a:pt x="10" y="9"/>
                  </a:cubicBezTo>
                  <a:cubicBezTo>
                    <a:pt x="11" y="9"/>
                    <a:pt x="13" y="8"/>
                    <a:pt x="14" y="8"/>
                  </a:cubicBezTo>
                  <a:cubicBezTo>
                    <a:pt x="15" y="7"/>
                    <a:pt x="16" y="7"/>
                    <a:pt x="17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2" y="3"/>
                    <a:pt x="26" y="1"/>
                    <a:pt x="30" y="1"/>
                  </a:cubicBezTo>
                  <a:cubicBezTo>
                    <a:pt x="34" y="0"/>
                    <a:pt x="38" y="1"/>
                    <a:pt x="41" y="3"/>
                  </a:cubicBezTo>
                  <a:close/>
                </a:path>
              </a:pathLst>
            </a:custGeom>
            <a:solidFill>
              <a:srgbClr val="191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Oval 57">
              <a:extLst>
                <a:ext uri="{FF2B5EF4-FFF2-40B4-BE49-F238E27FC236}">
                  <a16:creationId xmlns:a16="http://schemas.microsoft.com/office/drawing/2014/main" id="{AB3E64FD-FB39-4C67-9445-29023286B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5" y="1679"/>
              <a:ext cx="45" cy="44"/>
            </a:xfrm>
            <a:prstGeom prst="ellipse">
              <a:avLst/>
            </a:prstGeom>
            <a:solidFill>
              <a:srgbClr val="191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58">
              <a:extLst>
                <a:ext uri="{FF2B5EF4-FFF2-40B4-BE49-F238E27FC236}">
                  <a16:creationId xmlns:a16="http://schemas.microsoft.com/office/drawing/2014/main" id="{0F6DB5BB-8B22-41A9-BC49-7E0EDA037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6" y="1679"/>
              <a:ext cx="62" cy="18"/>
            </a:xfrm>
            <a:custGeom>
              <a:avLst/>
              <a:gdLst>
                <a:gd name="T0" fmla="*/ 0 w 35"/>
                <a:gd name="T1" fmla="*/ 3 h 10"/>
                <a:gd name="T2" fmla="*/ 9 w 35"/>
                <a:gd name="T3" fmla="*/ 0 h 10"/>
                <a:gd name="T4" fmla="*/ 18 w 35"/>
                <a:gd name="T5" fmla="*/ 4 h 10"/>
                <a:gd name="T6" fmla="*/ 20 w 35"/>
                <a:gd name="T7" fmla="*/ 5 h 10"/>
                <a:gd name="T8" fmla="*/ 22 w 35"/>
                <a:gd name="T9" fmla="*/ 6 h 10"/>
                <a:gd name="T10" fmla="*/ 26 w 35"/>
                <a:gd name="T11" fmla="*/ 7 h 10"/>
                <a:gd name="T12" fmla="*/ 35 w 35"/>
                <a:gd name="T13" fmla="*/ 4 h 10"/>
                <a:gd name="T14" fmla="*/ 27 w 35"/>
                <a:gd name="T15" fmla="*/ 9 h 10"/>
                <a:gd name="T16" fmla="*/ 21 w 35"/>
                <a:gd name="T17" fmla="*/ 9 h 10"/>
                <a:gd name="T18" fmla="*/ 19 w 35"/>
                <a:gd name="T19" fmla="*/ 8 h 10"/>
                <a:gd name="T20" fmla="*/ 17 w 35"/>
                <a:gd name="T21" fmla="*/ 6 h 10"/>
                <a:gd name="T22" fmla="*/ 9 w 35"/>
                <a:gd name="T23" fmla="*/ 3 h 10"/>
                <a:gd name="T24" fmla="*/ 0 w 35"/>
                <a:gd name="T2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10">
                  <a:moveTo>
                    <a:pt x="0" y="3"/>
                  </a:moveTo>
                  <a:cubicBezTo>
                    <a:pt x="2" y="0"/>
                    <a:pt x="6" y="0"/>
                    <a:pt x="9" y="0"/>
                  </a:cubicBezTo>
                  <a:cubicBezTo>
                    <a:pt x="12" y="1"/>
                    <a:pt x="16" y="2"/>
                    <a:pt x="18" y="4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2" y="6"/>
                    <a:pt x="22" y="6"/>
                  </a:cubicBezTo>
                  <a:cubicBezTo>
                    <a:pt x="24" y="7"/>
                    <a:pt x="25" y="7"/>
                    <a:pt x="26" y="7"/>
                  </a:cubicBezTo>
                  <a:cubicBezTo>
                    <a:pt x="29" y="7"/>
                    <a:pt x="32" y="6"/>
                    <a:pt x="35" y="4"/>
                  </a:cubicBezTo>
                  <a:cubicBezTo>
                    <a:pt x="33" y="6"/>
                    <a:pt x="30" y="9"/>
                    <a:pt x="27" y="9"/>
                  </a:cubicBezTo>
                  <a:cubicBezTo>
                    <a:pt x="25" y="10"/>
                    <a:pt x="23" y="9"/>
                    <a:pt x="21" y="9"/>
                  </a:cubicBezTo>
                  <a:cubicBezTo>
                    <a:pt x="20" y="8"/>
                    <a:pt x="20" y="8"/>
                    <a:pt x="19" y="8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4" y="5"/>
                    <a:pt x="11" y="3"/>
                    <a:pt x="9" y="3"/>
                  </a:cubicBezTo>
                  <a:cubicBezTo>
                    <a:pt x="6" y="2"/>
                    <a:pt x="3" y="1"/>
                    <a:pt x="0" y="3"/>
                  </a:cubicBezTo>
                  <a:close/>
                </a:path>
              </a:pathLst>
            </a:custGeom>
            <a:solidFill>
              <a:srgbClr val="191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59">
              <a:extLst>
                <a:ext uri="{FF2B5EF4-FFF2-40B4-BE49-F238E27FC236}">
                  <a16:creationId xmlns:a16="http://schemas.microsoft.com/office/drawing/2014/main" id="{5A0ABEEC-C684-4AB2-BC30-1A304E510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3" y="1581"/>
              <a:ext cx="98" cy="68"/>
            </a:xfrm>
            <a:custGeom>
              <a:avLst/>
              <a:gdLst>
                <a:gd name="T0" fmla="*/ 4 w 55"/>
                <a:gd name="T1" fmla="*/ 22 h 38"/>
                <a:gd name="T2" fmla="*/ 12 w 55"/>
                <a:gd name="T3" fmla="*/ 37 h 38"/>
                <a:gd name="T4" fmla="*/ 48 w 55"/>
                <a:gd name="T5" fmla="*/ 21 h 38"/>
                <a:gd name="T6" fmla="*/ 41 w 55"/>
                <a:gd name="T7" fmla="*/ 2 h 38"/>
                <a:gd name="T8" fmla="*/ 4 w 55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8">
                  <a:moveTo>
                    <a:pt x="4" y="22"/>
                  </a:moveTo>
                  <a:cubicBezTo>
                    <a:pt x="0" y="27"/>
                    <a:pt x="4" y="38"/>
                    <a:pt x="12" y="37"/>
                  </a:cubicBezTo>
                  <a:cubicBezTo>
                    <a:pt x="20" y="36"/>
                    <a:pt x="30" y="23"/>
                    <a:pt x="48" y="21"/>
                  </a:cubicBezTo>
                  <a:cubicBezTo>
                    <a:pt x="55" y="21"/>
                    <a:pt x="55" y="0"/>
                    <a:pt x="41" y="2"/>
                  </a:cubicBezTo>
                  <a:cubicBezTo>
                    <a:pt x="27" y="4"/>
                    <a:pt x="13" y="13"/>
                    <a:pt x="4" y="22"/>
                  </a:cubicBezTo>
                  <a:close/>
                </a:path>
              </a:pathLst>
            </a:custGeom>
            <a:solidFill>
              <a:srgbClr val="211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60">
              <a:extLst>
                <a:ext uri="{FF2B5EF4-FFF2-40B4-BE49-F238E27FC236}">
                  <a16:creationId xmlns:a16="http://schemas.microsoft.com/office/drawing/2014/main" id="{DC5C10A9-6310-46FF-AEDB-F9E731362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" y="1578"/>
              <a:ext cx="82" cy="55"/>
            </a:xfrm>
            <a:custGeom>
              <a:avLst/>
              <a:gdLst>
                <a:gd name="T0" fmla="*/ 43 w 46"/>
                <a:gd name="T1" fmla="*/ 19 h 31"/>
                <a:gd name="T2" fmla="*/ 36 w 46"/>
                <a:gd name="T3" fmla="*/ 31 h 31"/>
                <a:gd name="T4" fmla="*/ 6 w 46"/>
                <a:gd name="T5" fmla="*/ 18 h 31"/>
                <a:gd name="T6" fmla="*/ 12 w 46"/>
                <a:gd name="T7" fmla="*/ 2 h 31"/>
                <a:gd name="T8" fmla="*/ 43 w 46"/>
                <a:gd name="T9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1">
                  <a:moveTo>
                    <a:pt x="43" y="19"/>
                  </a:moveTo>
                  <a:cubicBezTo>
                    <a:pt x="46" y="22"/>
                    <a:pt x="43" y="31"/>
                    <a:pt x="36" y="31"/>
                  </a:cubicBezTo>
                  <a:cubicBezTo>
                    <a:pt x="29" y="30"/>
                    <a:pt x="21" y="19"/>
                    <a:pt x="6" y="18"/>
                  </a:cubicBezTo>
                  <a:cubicBezTo>
                    <a:pt x="0" y="17"/>
                    <a:pt x="0" y="0"/>
                    <a:pt x="12" y="2"/>
                  </a:cubicBezTo>
                  <a:cubicBezTo>
                    <a:pt x="24" y="3"/>
                    <a:pt x="36" y="11"/>
                    <a:pt x="43" y="19"/>
                  </a:cubicBezTo>
                  <a:close/>
                </a:path>
              </a:pathLst>
            </a:custGeom>
            <a:solidFill>
              <a:srgbClr val="211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61">
              <a:extLst>
                <a:ext uri="{FF2B5EF4-FFF2-40B4-BE49-F238E27FC236}">
                  <a16:creationId xmlns:a16="http://schemas.microsoft.com/office/drawing/2014/main" id="{3EC979C3-6347-4E70-9F5E-35E122C8F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1" y="1782"/>
              <a:ext cx="167" cy="104"/>
            </a:xfrm>
            <a:custGeom>
              <a:avLst/>
              <a:gdLst>
                <a:gd name="T0" fmla="*/ 82 w 94"/>
                <a:gd name="T1" fmla="*/ 44 h 59"/>
                <a:gd name="T2" fmla="*/ 47 w 94"/>
                <a:gd name="T3" fmla="*/ 59 h 59"/>
                <a:gd name="T4" fmla="*/ 3 w 94"/>
                <a:gd name="T5" fmla="*/ 29 h 59"/>
                <a:gd name="T6" fmla="*/ 3 w 94"/>
                <a:gd name="T7" fmla="*/ 13 h 59"/>
                <a:gd name="T8" fmla="*/ 4 w 94"/>
                <a:gd name="T9" fmla="*/ 13 h 59"/>
                <a:gd name="T10" fmla="*/ 93 w 94"/>
                <a:gd name="T11" fmla="*/ 11 h 59"/>
                <a:gd name="T12" fmla="*/ 94 w 94"/>
                <a:gd name="T13" fmla="*/ 14 h 59"/>
                <a:gd name="T14" fmla="*/ 82 w 94"/>
                <a:gd name="T15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59">
                  <a:moveTo>
                    <a:pt x="82" y="44"/>
                  </a:moveTo>
                  <a:cubicBezTo>
                    <a:pt x="75" y="52"/>
                    <a:pt x="64" y="58"/>
                    <a:pt x="47" y="59"/>
                  </a:cubicBezTo>
                  <a:cubicBezTo>
                    <a:pt x="20" y="59"/>
                    <a:pt x="7" y="42"/>
                    <a:pt x="3" y="29"/>
                  </a:cubicBezTo>
                  <a:cubicBezTo>
                    <a:pt x="0" y="21"/>
                    <a:pt x="1" y="15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22" y="0"/>
                    <a:pt x="89" y="4"/>
                    <a:pt x="93" y="11"/>
                  </a:cubicBezTo>
                  <a:cubicBezTo>
                    <a:pt x="93" y="11"/>
                    <a:pt x="93" y="13"/>
                    <a:pt x="94" y="14"/>
                  </a:cubicBezTo>
                  <a:cubicBezTo>
                    <a:pt x="94" y="21"/>
                    <a:pt x="91" y="34"/>
                    <a:pt x="82" y="44"/>
                  </a:cubicBez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62">
              <a:extLst>
                <a:ext uri="{FF2B5EF4-FFF2-40B4-BE49-F238E27FC236}">
                  <a16:creationId xmlns:a16="http://schemas.microsoft.com/office/drawing/2014/main" id="{2F5F002A-1644-4E2C-BA1A-B8AC22921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7" y="1815"/>
              <a:ext cx="140" cy="71"/>
            </a:xfrm>
            <a:custGeom>
              <a:avLst/>
              <a:gdLst>
                <a:gd name="T0" fmla="*/ 79 w 79"/>
                <a:gd name="T1" fmla="*/ 25 h 40"/>
                <a:gd name="T2" fmla="*/ 44 w 79"/>
                <a:gd name="T3" fmla="*/ 40 h 40"/>
                <a:gd name="T4" fmla="*/ 0 w 79"/>
                <a:gd name="T5" fmla="*/ 10 h 40"/>
                <a:gd name="T6" fmla="*/ 79 w 79"/>
                <a:gd name="T7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40">
                  <a:moveTo>
                    <a:pt x="79" y="25"/>
                  </a:moveTo>
                  <a:cubicBezTo>
                    <a:pt x="72" y="33"/>
                    <a:pt x="61" y="39"/>
                    <a:pt x="44" y="40"/>
                  </a:cubicBezTo>
                  <a:cubicBezTo>
                    <a:pt x="17" y="40"/>
                    <a:pt x="4" y="23"/>
                    <a:pt x="0" y="10"/>
                  </a:cubicBezTo>
                  <a:cubicBezTo>
                    <a:pt x="13" y="5"/>
                    <a:pt x="53" y="0"/>
                    <a:pt x="79" y="25"/>
                  </a:cubicBezTo>
                  <a:close/>
                </a:path>
              </a:pathLst>
            </a:custGeom>
            <a:solidFill>
              <a:srgbClr val="FFA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63">
              <a:extLst>
                <a:ext uri="{FF2B5EF4-FFF2-40B4-BE49-F238E27FC236}">
                  <a16:creationId xmlns:a16="http://schemas.microsoft.com/office/drawing/2014/main" id="{559889EC-85BF-4645-8B82-0427F8CC5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8" y="1782"/>
              <a:ext cx="160" cy="32"/>
            </a:xfrm>
            <a:custGeom>
              <a:avLst/>
              <a:gdLst>
                <a:gd name="T0" fmla="*/ 90 w 90"/>
                <a:gd name="T1" fmla="*/ 14 h 18"/>
                <a:gd name="T2" fmla="*/ 0 w 90"/>
                <a:gd name="T3" fmla="*/ 13 h 18"/>
                <a:gd name="T4" fmla="*/ 89 w 90"/>
                <a:gd name="T5" fmla="*/ 11 h 18"/>
                <a:gd name="T6" fmla="*/ 90 w 90"/>
                <a:gd name="T7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8">
                  <a:moveTo>
                    <a:pt x="90" y="14"/>
                  </a:moveTo>
                  <a:cubicBezTo>
                    <a:pt x="61" y="18"/>
                    <a:pt x="16" y="14"/>
                    <a:pt x="0" y="13"/>
                  </a:cubicBezTo>
                  <a:cubicBezTo>
                    <a:pt x="18" y="0"/>
                    <a:pt x="85" y="4"/>
                    <a:pt x="89" y="11"/>
                  </a:cubicBezTo>
                  <a:cubicBezTo>
                    <a:pt x="89" y="11"/>
                    <a:pt x="89" y="13"/>
                    <a:pt x="90" y="14"/>
                  </a:cubicBezTo>
                  <a:close/>
                </a:path>
              </a:pathLst>
            </a:custGeom>
            <a:solidFill>
              <a:srgbClr val="FFF7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Oval 64">
              <a:extLst>
                <a:ext uri="{FF2B5EF4-FFF2-40B4-BE49-F238E27FC236}">
                  <a16:creationId xmlns:a16="http://schemas.microsoft.com/office/drawing/2014/main" id="{E94CCE1C-476C-4026-BDD4-313FF1218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1" y="1746"/>
              <a:ext cx="114" cy="64"/>
            </a:xfrm>
            <a:prstGeom prst="ellipse">
              <a:avLst/>
            </a:prstGeom>
            <a:solidFill>
              <a:srgbClr val="FFA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65">
              <a:extLst>
                <a:ext uri="{FF2B5EF4-FFF2-40B4-BE49-F238E27FC236}">
                  <a16:creationId xmlns:a16="http://schemas.microsoft.com/office/drawing/2014/main" id="{1F6CD611-13F3-48B1-872C-D60521562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" y="1734"/>
              <a:ext cx="36" cy="51"/>
            </a:xfrm>
            <a:custGeom>
              <a:avLst/>
              <a:gdLst>
                <a:gd name="T0" fmla="*/ 20 w 20"/>
                <a:gd name="T1" fmla="*/ 0 h 29"/>
                <a:gd name="T2" fmla="*/ 16 w 20"/>
                <a:gd name="T3" fmla="*/ 29 h 29"/>
                <a:gd name="T4" fmla="*/ 1 w 20"/>
                <a:gd name="T5" fmla="*/ 13 h 29"/>
                <a:gd name="T6" fmla="*/ 20 w 20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9">
                  <a:moveTo>
                    <a:pt x="20" y="0"/>
                  </a:moveTo>
                  <a:cubicBezTo>
                    <a:pt x="19" y="9"/>
                    <a:pt x="18" y="19"/>
                    <a:pt x="16" y="29"/>
                  </a:cubicBezTo>
                  <a:cubicBezTo>
                    <a:pt x="6" y="25"/>
                    <a:pt x="0" y="19"/>
                    <a:pt x="1" y="13"/>
                  </a:cubicBezTo>
                  <a:cubicBezTo>
                    <a:pt x="2" y="6"/>
                    <a:pt x="9" y="1"/>
                    <a:pt x="20" y="0"/>
                  </a:cubicBezTo>
                  <a:close/>
                </a:path>
              </a:pathLst>
            </a:custGeom>
            <a:solidFill>
              <a:srgbClr val="FFA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66">
              <a:extLst>
                <a:ext uri="{FF2B5EF4-FFF2-40B4-BE49-F238E27FC236}">
                  <a16:creationId xmlns:a16="http://schemas.microsoft.com/office/drawing/2014/main" id="{9EDCDCB9-F09C-46F6-BE8C-76216F832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2" y="1762"/>
              <a:ext cx="80" cy="71"/>
            </a:xfrm>
            <a:custGeom>
              <a:avLst/>
              <a:gdLst>
                <a:gd name="T0" fmla="*/ 19 w 45"/>
                <a:gd name="T1" fmla="*/ 40 h 40"/>
                <a:gd name="T2" fmla="*/ 21 w 45"/>
                <a:gd name="T3" fmla="*/ 31 h 40"/>
                <a:gd name="T4" fmla="*/ 26 w 45"/>
                <a:gd name="T5" fmla="*/ 24 h 40"/>
                <a:gd name="T6" fmla="*/ 34 w 45"/>
                <a:gd name="T7" fmla="*/ 20 h 40"/>
                <a:gd name="T8" fmla="*/ 43 w 45"/>
                <a:gd name="T9" fmla="*/ 21 h 40"/>
                <a:gd name="T10" fmla="*/ 40 w 45"/>
                <a:gd name="T11" fmla="*/ 24 h 40"/>
                <a:gd name="T12" fmla="*/ 33 w 45"/>
                <a:gd name="T13" fmla="*/ 12 h 40"/>
                <a:gd name="T14" fmla="*/ 22 w 45"/>
                <a:gd name="T15" fmla="*/ 4 h 40"/>
                <a:gd name="T16" fmla="*/ 9 w 45"/>
                <a:gd name="T17" fmla="*/ 6 h 40"/>
                <a:gd name="T18" fmla="*/ 0 w 45"/>
                <a:gd name="T19" fmla="*/ 17 h 40"/>
                <a:gd name="T20" fmla="*/ 8 w 45"/>
                <a:gd name="T21" fmla="*/ 5 h 40"/>
                <a:gd name="T22" fmla="*/ 23 w 45"/>
                <a:gd name="T23" fmla="*/ 1 h 40"/>
                <a:gd name="T24" fmla="*/ 36 w 45"/>
                <a:gd name="T25" fmla="*/ 9 h 40"/>
                <a:gd name="T26" fmla="*/ 44 w 45"/>
                <a:gd name="T27" fmla="*/ 22 h 40"/>
                <a:gd name="T28" fmla="*/ 45 w 45"/>
                <a:gd name="T29" fmla="*/ 26 h 40"/>
                <a:gd name="T30" fmla="*/ 41 w 45"/>
                <a:gd name="T31" fmla="*/ 24 h 40"/>
                <a:gd name="T32" fmla="*/ 34 w 45"/>
                <a:gd name="T33" fmla="*/ 23 h 40"/>
                <a:gd name="T34" fmla="*/ 27 w 45"/>
                <a:gd name="T35" fmla="*/ 26 h 40"/>
                <a:gd name="T36" fmla="*/ 19 w 45"/>
                <a:gd name="T3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" h="40">
                  <a:moveTo>
                    <a:pt x="19" y="40"/>
                  </a:moveTo>
                  <a:cubicBezTo>
                    <a:pt x="19" y="37"/>
                    <a:pt x="20" y="34"/>
                    <a:pt x="21" y="31"/>
                  </a:cubicBezTo>
                  <a:cubicBezTo>
                    <a:pt x="22" y="29"/>
                    <a:pt x="23" y="26"/>
                    <a:pt x="26" y="24"/>
                  </a:cubicBezTo>
                  <a:cubicBezTo>
                    <a:pt x="28" y="22"/>
                    <a:pt x="31" y="20"/>
                    <a:pt x="34" y="20"/>
                  </a:cubicBezTo>
                  <a:cubicBezTo>
                    <a:pt x="37" y="20"/>
                    <a:pt x="40" y="21"/>
                    <a:pt x="43" y="21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19"/>
                    <a:pt x="36" y="15"/>
                    <a:pt x="33" y="12"/>
                  </a:cubicBezTo>
                  <a:cubicBezTo>
                    <a:pt x="30" y="8"/>
                    <a:pt x="26" y="5"/>
                    <a:pt x="22" y="4"/>
                  </a:cubicBezTo>
                  <a:cubicBezTo>
                    <a:pt x="18" y="3"/>
                    <a:pt x="13" y="4"/>
                    <a:pt x="9" y="6"/>
                  </a:cubicBezTo>
                  <a:cubicBezTo>
                    <a:pt x="6" y="9"/>
                    <a:pt x="2" y="13"/>
                    <a:pt x="0" y="17"/>
                  </a:cubicBezTo>
                  <a:cubicBezTo>
                    <a:pt x="2" y="13"/>
                    <a:pt x="4" y="8"/>
                    <a:pt x="8" y="5"/>
                  </a:cubicBezTo>
                  <a:cubicBezTo>
                    <a:pt x="12" y="1"/>
                    <a:pt x="18" y="0"/>
                    <a:pt x="23" y="1"/>
                  </a:cubicBezTo>
                  <a:cubicBezTo>
                    <a:pt x="28" y="2"/>
                    <a:pt x="33" y="5"/>
                    <a:pt x="36" y="9"/>
                  </a:cubicBezTo>
                  <a:cubicBezTo>
                    <a:pt x="39" y="13"/>
                    <a:pt x="42" y="18"/>
                    <a:pt x="44" y="22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39" y="24"/>
                    <a:pt x="36" y="23"/>
                    <a:pt x="34" y="23"/>
                  </a:cubicBezTo>
                  <a:cubicBezTo>
                    <a:pt x="31" y="23"/>
                    <a:pt x="29" y="24"/>
                    <a:pt x="27" y="26"/>
                  </a:cubicBezTo>
                  <a:cubicBezTo>
                    <a:pt x="23" y="29"/>
                    <a:pt x="21" y="34"/>
                    <a:pt x="19" y="40"/>
                  </a:cubicBezTo>
                  <a:close/>
                </a:path>
              </a:pathLst>
            </a:custGeom>
            <a:solidFill>
              <a:srgbClr val="E8A1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67">
              <a:extLst>
                <a:ext uri="{FF2B5EF4-FFF2-40B4-BE49-F238E27FC236}">
                  <a16:creationId xmlns:a16="http://schemas.microsoft.com/office/drawing/2014/main" id="{ED970B4A-A41F-4EFB-BCC7-1FFF3711C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4" y="2144"/>
              <a:ext cx="378" cy="124"/>
            </a:xfrm>
            <a:custGeom>
              <a:avLst/>
              <a:gdLst>
                <a:gd name="T0" fmla="*/ 213 w 213"/>
                <a:gd name="T1" fmla="*/ 0 h 70"/>
                <a:gd name="T2" fmla="*/ 202 w 213"/>
                <a:gd name="T3" fmla="*/ 4 h 70"/>
                <a:gd name="T4" fmla="*/ 173 w 213"/>
                <a:gd name="T5" fmla="*/ 15 h 70"/>
                <a:gd name="T6" fmla="*/ 160 w 213"/>
                <a:gd name="T7" fmla="*/ 20 h 70"/>
                <a:gd name="T8" fmla="*/ 132 w 213"/>
                <a:gd name="T9" fmla="*/ 31 h 70"/>
                <a:gd name="T10" fmla="*/ 132 w 213"/>
                <a:gd name="T11" fmla="*/ 31 h 70"/>
                <a:gd name="T12" fmla="*/ 84 w 213"/>
                <a:gd name="T13" fmla="*/ 48 h 70"/>
                <a:gd name="T14" fmla="*/ 36 w 213"/>
                <a:gd name="T15" fmla="*/ 65 h 70"/>
                <a:gd name="T16" fmla="*/ 25 w 213"/>
                <a:gd name="T17" fmla="*/ 68 h 70"/>
                <a:gd name="T18" fmla="*/ 19 w 213"/>
                <a:gd name="T19" fmla="*/ 70 h 70"/>
                <a:gd name="T20" fmla="*/ 18 w 213"/>
                <a:gd name="T21" fmla="*/ 70 h 70"/>
                <a:gd name="T22" fmla="*/ 18 w 213"/>
                <a:gd name="T23" fmla="*/ 70 h 70"/>
                <a:gd name="T24" fmla="*/ 18 w 213"/>
                <a:gd name="T25" fmla="*/ 70 h 70"/>
                <a:gd name="T26" fmla="*/ 17 w 213"/>
                <a:gd name="T27" fmla="*/ 69 h 70"/>
                <a:gd name="T28" fmla="*/ 17 w 213"/>
                <a:gd name="T29" fmla="*/ 69 h 70"/>
                <a:gd name="T30" fmla="*/ 16 w 213"/>
                <a:gd name="T31" fmla="*/ 67 h 70"/>
                <a:gd name="T32" fmla="*/ 15 w 213"/>
                <a:gd name="T33" fmla="*/ 65 h 70"/>
                <a:gd name="T34" fmla="*/ 10 w 213"/>
                <a:gd name="T35" fmla="*/ 45 h 70"/>
                <a:gd name="T36" fmla="*/ 2 w 213"/>
                <a:gd name="T37" fmla="*/ 14 h 70"/>
                <a:gd name="T38" fmla="*/ 0 w 213"/>
                <a:gd name="T39" fmla="*/ 3 h 70"/>
                <a:gd name="T40" fmla="*/ 3 w 213"/>
                <a:gd name="T41" fmla="*/ 14 h 70"/>
                <a:gd name="T42" fmla="*/ 11 w 213"/>
                <a:gd name="T43" fmla="*/ 44 h 70"/>
                <a:gd name="T44" fmla="*/ 17 w 213"/>
                <a:gd name="T45" fmla="*/ 64 h 70"/>
                <a:gd name="T46" fmla="*/ 18 w 213"/>
                <a:gd name="T47" fmla="*/ 66 h 70"/>
                <a:gd name="T48" fmla="*/ 19 w 213"/>
                <a:gd name="T49" fmla="*/ 67 h 70"/>
                <a:gd name="T50" fmla="*/ 19 w 213"/>
                <a:gd name="T51" fmla="*/ 67 h 70"/>
                <a:gd name="T52" fmla="*/ 24 w 213"/>
                <a:gd name="T53" fmla="*/ 66 h 70"/>
                <a:gd name="T54" fmla="*/ 36 w 213"/>
                <a:gd name="T55" fmla="*/ 62 h 70"/>
                <a:gd name="T56" fmla="*/ 83 w 213"/>
                <a:gd name="T57" fmla="*/ 45 h 70"/>
                <a:gd name="T58" fmla="*/ 131 w 213"/>
                <a:gd name="T59" fmla="*/ 28 h 70"/>
                <a:gd name="T60" fmla="*/ 133 w 213"/>
                <a:gd name="T61" fmla="*/ 28 h 70"/>
                <a:gd name="T62" fmla="*/ 157 w 213"/>
                <a:gd name="T63" fmla="*/ 19 h 70"/>
                <a:gd name="T64" fmla="*/ 173 w 213"/>
                <a:gd name="T65" fmla="*/ 14 h 70"/>
                <a:gd name="T66" fmla="*/ 202 w 213"/>
                <a:gd name="T67" fmla="*/ 4 h 70"/>
                <a:gd name="T68" fmla="*/ 213 w 213"/>
                <a:gd name="T6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3" h="70">
                  <a:moveTo>
                    <a:pt x="213" y="0"/>
                  </a:moveTo>
                  <a:cubicBezTo>
                    <a:pt x="212" y="0"/>
                    <a:pt x="209" y="2"/>
                    <a:pt x="202" y="4"/>
                  </a:cubicBezTo>
                  <a:cubicBezTo>
                    <a:pt x="195" y="7"/>
                    <a:pt x="185" y="11"/>
                    <a:pt x="173" y="15"/>
                  </a:cubicBezTo>
                  <a:cubicBezTo>
                    <a:pt x="169" y="17"/>
                    <a:pt x="165" y="19"/>
                    <a:pt x="160" y="20"/>
                  </a:cubicBezTo>
                  <a:cubicBezTo>
                    <a:pt x="152" y="24"/>
                    <a:pt x="142" y="27"/>
                    <a:pt x="132" y="31"/>
                  </a:cubicBezTo>
                  <a:cubicBezTo>
                    <a:pt x="132" y="31"/>
                    <a:pt x="132" y="31"/>
                    <a:pt x="132" y="31"/>
                  </a:cubicBezTo>
                  <a:cubicBezTo>
                    <a:pt x="117" y="37"/>
                    <a:pt x="101" y="42"/>
                    <a:pt x="84" y="48"/>
                  </a:cubicBezTo>
                  <a:cubicBezTo>
                    <a:pt x="68" y="54"/>
                    <a:pt x="52" y="60"/>
                    <a:pt x="36" y="65"/>
                  </a:cubicBezTo>
                  <a:cubicBezTo>
                    <a:pt x="33" y="66"/>
                    <a:pt x="29" y="67"/>
                    <a:pt x="25" y="68"/>
                  </a:cubicBezTo>
                  <a:cubicBezTo>
                    <a:pt x="23" y="69"/>
                    <a:pt x="21" y="70"/>
                    <a:pt x="19" y="70"/>
                  </a:cubicBezTo>
                  <a:cubicBezTo>
                    <a:pt x="19" y="70"/>
                    <a:pt x="18" y="70"/>
                    <a:pt x="18" y="70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8"/>
                    <a:pt x="16" y="68"/>
                    <a:pt x="16" y="67"/>
                  </a:cubicBezTo>
                  <a:cubicBezTo>
                    <a:pt x="16" y="66"/>
                    <a:pt x="15" y="66"/>
                    <a:pt x="15" y="65"/>
                  </a:cubicBezTo>
                  <a:cubicBezTo>
                    <a:pt x="13" y="58"/>
                    <a:pt x="11" y="51"/>
                    <a:pt x="10" y="45"/>
                  </a:cubicBezTo>
                  <a:cubicBezTo>
                    <a:pt x="6" y="32"/>
                    <a:pt x="4" y="21"/>
                    <a:pt x="2" y="14"/>
                  </a:cubicBezTo>
                  <a:cubicBezTo>
                    <a:pt x="1" y="8"/>
                    <a:pt x="0" y="4"/>
                    <a:pt x="0" y="3"/>
                  </a:cubicBezTo>
                  <a:cubicBezTo>
                    <a:pt x="0" y="4"/>
                    <a:pt x="1" y="8"/>
                    <a:pt x="3" y="14"/>
                  </a:cubicBezTo>
                  <a:cubicBezTo>
                    <a:pt x="5" y="21"/>
                    <a:pt x="8" y="32"/>
                    <a:pt x="11" y="44"/>
                  </a:cubicBezTo>
                  <a:cubicBezTo>
                    <a:pt x="13" y="50"/>
                    <a:pt x="15" y="57"/>
                    <a:pt x="17" y="64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1" y="67"/>
                    <a:pt x="23" y="66"/>
                    <a:pt x="24" y="66"/>
                  </a:cubicBezTo>
                  <a:cubicBezTo>
                    <a:pt x="28" y="65"/>
                    <a:pt x="32" y="63"/>
                    <a:pt x="36" y="62"/>
                  </a:cubicBezTo>
                  <a:cubicBezTo>
                    <a:pt x="51" y="57"/>
                    <a:pt x="67" y="51"/>
                    <a:pt x="83" y="45"/>
                  </a:cubicBezTo>
                  <a:cubicBezTo>
                    <a:pt x="100" y="39"/>
                    <a:pt x="116" y="34"/>
                    <a:pt x="131" y="28"/>
                  </a:cubicBezTo>
                  <a:cubicBezTo>
                    <a:pt x="132" y="28"/>
                    <a:pt x="132" y="28"/>
                    <a:pt x="133" y="28"/>
                  </a:cubicBezTo>
                  <a:cubicBezTo>
                    <a:pt x="141" y="25"/>
                    <a:pt x="150" y="22"/>
                    <a:pt x="157" y="19"/>
                  </a:cubicBezTo>
                  <a:cubicBezTo>
                    <a:pt x="163" y="17"/>
                    <a:pt x="168" y="15"/>
                    <a:pt x="173" y="14"/>
                  </a:cubicBezTo>
                  <a:cubicBezTo>
                    <a:pt x="185" y="10"/>
                    <a:pt x="195" y="6"/>
                    <a:pt x="202" y="4"/>
                  </a:cubicBezTo>
                  <a:cubicBezTo>
                    <a:pt x="209" y="1"/>
                    <a:pt x="212" y="0"/>
                    <a:pt x="213" y="0"/>
                  </a:cubicBezTo>
                </a:path>
              </a:pathLst>
            </a:custGeom>
            <a:solidFill>
              <a:srgbClr val="F47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68">
              <a:extLst>
                <a:ext uri="{FF2B5EF4-FFF2-40B4-BE49-F238E27FC236}">
                  <a16:creationId xmlns:a16="http://schemas.microsoft.com/office/drawing/2014/main" id="{843F10AD-53A5-4823-AD0A-BF248D8F2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7" y="1746"/>
              <a:ext cx="330" cy="302"/>
            </a:xfrm>
            <a:custGeom>
              <a:avLst/>
              <a:gdLst>
                <a:gd name="T0" fmla="*/ 165 w 186"/>
                <a:gd name="T1" fmla="*/ 170 h 170"/>
                <a:gd name="T2" fmla="*/ 0 w 186"/>
                <a:gd name="T3" fmla="*/ 137 h 170"/>
                <a:gd name="T4" fmla="*/ 0 w 186"/>
                <a:gd name="T5" fmla="*/ 52 h 170"/>
                <a:gd name="T6" fmla="*/ 165 w 186"/>
                <a:gd name="T7" fmla="*/ 0 h 170"/>
                <a:gd name="T8" fmla="*/ 172 w 186"/>
                <a:gd name="T9" fmla="*/ 28 h 170"/>
                <a:gd name="T10" fmla="*/ 165 w 186"/>
                <a:gd name="T11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" h="170">
                  <a:moveTo>
                    <a:pt x="165" y="170"/>
                  </a:moveTo>
                  <a:cubicBezTo>
                    <a:pt x="0" y="137"/>
                    <a:pt x="0" y="137"/>
                    <a:pt x="0" y="13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65" y="0"/>
                    <a:pt x="169" y="11"/>
                    <a:pt x="172" y="28"/>
                  </a:cubicBezTo>
                  <a:cubicBezTo>
                    <a:pt x="179" y="61"/>
                    <a:pt x="186" y="118"/>
                    <a:pt x="165" y="170"/>
                  </a:cubicBezTo>
                </a:path>
              </a:pathLst>
            </a:custGeom>
            <a:solidFill>
              <a:srgbClr val="FF75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69">
              <a:extLst>
                <a:ext uri="{FF2B5EF4-FFF2-40B4-BE49-F238E27FC236}">
                  <a16:creationId xmlns:a16="http://schemas.microsoft.com/office/drawing/2014/main" id="{D198CC09-D4A8-424D-8823-81C8E226A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1" y="1839"/>
              <a:ext cx="96" cy="150"/>
            </a:xfrm>
            <a:custGeom>
              <a:avLst/>
              <a:gdLst>
                <a:gd name="T0" fmla="*/ 54 w 54"/>
                <a:gd name="T1" fmla="*/ 0 h 85"/>
                <a:gd name="T2" fmla="*/ 54 w 54"/>
                <a:gd name="T3" fmla="*/ 85 h 85"/>
                <a:gd name="T4" fmla="*/ 13 w 54"/>
                <a:gd name="T5" fmla="*/ 85 h 85"/>
                <a:gd name="T6" fmla="*/ 0 w 54"/>
                <a:gd name="T7" fmla="*/ 43 h 85"/>
                <a:gd name="T8" fmla="*/ 0 w 54"/>
                <a:gd name="T9" fmla="*/ 40 h 85"/>
                <a:gd name="T10" fmla="*/ 0 w 54"/>
                <a:gd name="T11" fmla="*/ 40 h 85"/>
                <a:gd name="T12" fmla="*/ 13 w 54"/>
                <a:gd name="T13" fmla="*/ 0 h 85"/>
                <a:gd name="T14" fmla="*/ 54 w 54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85">
                  <a:moveTo>
                    <a:pt x="54" y="0"/>
                  </a:moveTo>
                  <a:cubicBezTo>
                    <a:pt x="54" y="85"/>
                    <a:pt x="54" y="85"/>
                    <a:pt x="54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0" y="75"/>
                    <a:pt x="0" y="43"/>
                  </a:cubicBezTo>
                  <a:cubicBezTo>
                    <a:pt x="0" y="42"/>
                    <a:pt x="0" y="41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17"/>
                    <a:pt x="13" y="0"/>
                    <a:pt x="13" y="0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rgbClr val="FFCD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70">
              <a:extLst>
                <a:ext uri="{FF2B5EF4-FFF2-40B4-BE49-F238E27FC236}">
                  <a16:creationId xmlns:a16="http://schemas.microsoft.com/office/drawing/2014/main" id="{60067AFE-CDF6-451C-9DEA-57BA792B7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8" y="1725"/>
              <a:ext cx="71" cy="344"/>
            </a:xfrm>
            <a:custGeom>
              <a:avLst/>
              <a:gdLst>
                <a:gd name="T0" fmla="*/ 20 w 40"/>
                <a:gd name="T1" fmla="*/ 184 h 194"/>
                <a:gd name="T2" fmla="*/ 4 w 40"/>
                <a:gd name="T3" fmla="*/ 180 h 194"/>
                <a:gd name="T4" fmla="*/ 5 w 40"/>
                <a:gd name="T5" fmla="*/ 179 h 194"/>
                <a:gd name="T6" fmla="*/ 16 w 40"/>
                <a:gd name="T7" fmla="*/ 59 h 194"/>
                <a:gd name="T8" fmla="*/ 4 w 40"/>
                <a:gd name="T9" fmla="*/ 14 h 194"/>
                <a:gd name="T10" fmla="*/ 20 w 40"/>
                <a:gd name="T11" fmla="*/ 9 h 194"/>
                <a:gd name="T12" fmla="*/ 25 w 40"/>
                <a:gd name="T13" fmla="*/ 27 h 194"/>
                <a:gd name="T14" fmla="*/ 20 w 40"/>
                <a:gd name="T15" fmla="*/ 18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94">
                  <a:moveTo>
                    <a:pt x="20" y="184"/>
                  </a:moveTo>
                  <a:cubicBezTo>
                    <a:pt x="16" y="194"/>
                    <a:pt x="0" y="190"/>
                    <a:pt x="4" y="180"/>
                  </a:cubicBezTo>
                  <a:cubicBezTo>
                    <a:pt x="5" y="179"/>
                    <a:pt x="5" y="179"/>
                    <a:pt x="5" y="179"/>
                  </a:cubicBezTo>
                  <a:cubicBezTo>
                    <a:pt x="20" y="142"/>
                    <a:pt x="22" y="100"/>
                    <a:pt x="16" y="59"/>
                  </a:cubicBezTo>
                  <a:cubicBezTo>
                    <a:pt x="13" y="43"/>
                    <a:pt x="9" y="28"/>
                    <a:pt x="4" y="14"/>
                  </a:cubicBezTo>
                  <a:cubicBezTo>
                    <a:pt x="1" y="4"/>
                    <a:pt x="17" y="0"/>
                    <a:pt x="20" y="9"/>
                  </a:cubicBezTo>
                  <a:cubicBezTo>
                    <a:pt x="22" y="15"/>
                    <a:pt x="24" y="21"/>
                    <a:pt x="25" y="27"/>
                  </a:cubicBezTo>
                  <a:cubicBezTo>
                    <a:pt x="39" y="78"/>
                    <a:pt x="40" y="136"/>
                    <a:pt x="20" y="184"/>
                  </a:cubicBezTo>
                </a:path>
              </a:pathLst>
            </a:custGeom>
            <a:solidFill>
              <a:srgbClr val="FFCD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71">
              <a:extLst>
                <a:ext uri="{FF2B5EF4-FFF2-40B4-BE49-F238E27FC236}">
                  <a16:creationId xmlns:a16="http://schemas.microsoft.com/office/drawing/2014/main" id="{8B223989-234D-4D31-9988-F69B18C78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9" y="2096"/>
              <a:ext cx="54" cy="97"/>
            </a:xfrm>
            <a:custGeom>
              <a:avLst/>
              <a:gdLst>
                <a:gd name="T0" fmla="*/ 0 w 30"/>
                <a:gd name="T1" fmla="*/ 0 h 55"/>
                <a:gd name="T2" fmla="*/ 6 w 30"/>
                <a:gd name="T3" fmla="*/ 55 h 55"/>
                <a:gd name="T4" fmla="*/ 6 w 30"/>
                <a:gd name="T5" fmla="*/ 55 h 55"/>
                <a:gd name="T6" fmla="*/ 6 w 30"/>
                <a:gd name="T7" fmla="*/ 55 h 55"/>
                <a:gd name="T8" fmla="*/ 30 w 30"/>
                <a:gd name="T9" fmla="*/ 46 h 55"/>
                <a:gd name="T10" fmla="*/ 30 w 30"/>
                <a:gd name="T11" fmla="*/ 46 h 55"/>
                <a:gd name="T12" fmla="*/ 30 w 30"/>
                <a:gd name="T13" fmla="*/ 46 h 55"/>
                <a:gd name="T14" fmla="*/ 15 w 30"/>
                <a:gd name="T15" fmla="*/ 23 h 55"/>
                <a:gd name="T16" fmla="*/ 15 w 30"/>
                <a:gd name="T17" fmla="*/ 23 h 55"/>
                <a:gd name="T18" fmla="*/ 8 w 30"/>
                <a:gd name="T19" fmla="*/ 12 h 55"/>
                <a:gd name="T20" fmla="*/ 0 w 30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5">
                  <a:moveTo>
                    <a:pt x="0" y="0"/>
                  </a:moveTo>
                  <a:cubicBezTo>
                    <a:pt x="1" y="1"/>
                    <a:pt x="10" y="24"/>
                    <a:pt x="6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14" y="52"/>
                    <a:pt x="23" y="49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8" y="42"/>
                    <a:pt x="22" y="3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3" y="19"/>
                    <a:pt x="10" y="16"/>
                    <a:pt x="8" y="12"/>
                  </a:cubicBezTo>
                  <a:cubicBezTo>
                    <a:pt x="5" y="8"/>
                    <a:pt x="2" y="3"/>
                    <a:pt x="0" y="0"/>
                  </a:cubicBezTo>
                </a:path>
              </a:pathLst>
            </a:custGeom>
            <a:solidFill>
              <a:srgbClr val="F98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72">
              <a:extLst>
                <a:ext uri="{FF2B5EF4-FFF2-40B4-BE49-F238E27FC236}">
                  <a16:creationId xmlns:a16="http://schemas.microsoft.com/office/drawing/2014/main" id="{5DE64A0F-5D03-4A43-95D2-7DA5B65F3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9" y="2096"/>
              <a:ext cx="15" cy="21"/>
            </a:xfrm>
            <a:custGeom>
              <a:avLst/>
              <a:gdLst>
                <a:gd name="T0" fmla="*/ 0 w 8"/>
                <a:gd name="T1" fmla="*/ 0 h 12"/>
                <a:gd name="T2" fmla="*/ 0 w 8"/>
                <a:gd name="T3" fmla="*/ 0 h 12"/>
                <a:gd name="T4" fmla="*/ 8 w 8"/>
                <a:gd name="T5" fmla="*/ 12 h 12"/>
                <a:gd name="T6" fmla="*/ 8 w 8"/>
                <a:gd name="T7" fmla="*/ 12 h 12"/>
                <a:gd name="T8" fmla="*/ 6 w 8"/>
                <a:gd name="T9" fmla="*/ 9 h 12"/>
                <a:gd name="T10" fmla="*/ 0 w 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3"/>
                    <a:pt x="5" y="8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1"/>
                    <a:pt x="7" y="10"/>
                    <a:pt x="6" y="9"/>
                  </a:cubicBezTo>
                  <a:cubicBezTo>
                    <a:pt x="4" y="6"/>
                    <a:pt x="2" y="3"/>
                    <a:pt x="0" y="0"/>
                  </a:cubicBezTo>
                </a:path>
              </a:pathLst>
            </a:custGeom>
            <a:solidFill>
              <a:srgbClr val="F47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73">
              <a:extLst>
                <a:ext uri="{FF2B5EF4-FFF2-40B4-BE49-F238E27FC236}">
                  <a16:creationId xmlns:a16="http://schemas.microsoft.com/office/drawing/2014/main" id="{C2B3335B-8C3A-4011-A0EB-353D6A1973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49" y="2096"/>
              <a:ext cx="27" cy="40"/>
            </a:xfrm>
            <a:custGeom>
              <a:avLst/>
              <a:gdLst>
                <a:gd name="T0" fmla="*/ 15 w 15"/>
                <a:gd name="T1" fmla="*/ 23 h 23"/>
                <a:gd name="T2" fmla="*/ 15 w 15"/>
                <a:gd name="T3" fmla="*/ 23 h 23"/>
                <a:gd name="T4" fmla="*/ 15 w 15"/>
                <a:gd name="T5" fmla="*/ 23 h 23"/>
                <a:gd name="T6" fmla="*/ 15 w 15"/>
                <a:gd name="T7" fmla="*/ 23 h 23"/>
                <a:gd name="T8" fmla="*/ 15 w 15"/>
                <a:gd name="T9" fmla="*/ 23 h 23"/>
                <a:gd name="T10" fmla="*/ 0 w 15"/>
                <a:gd name="T11" fmla="*/ 0 h 23"/>
                <a:gd name="T12" fmla="*/ 0 w 15"/>
                <a:gd name="T13" fmla="*/ 0 h 23"/>
                <a:gd name="T14" fmla="*/ 6 w 15"/>
                <a:gd name="T15" fmla="*/ 9 h 23"/>
                <a:gd name="T16" fmla="*/ 5 w 15"/>
                <a:gd name="T17" fmla="*/ 7 h 23"/>
                <a:gd name="T18" fmla="*/ 0 w 15"/>
                <a:gd name="T19" fmla="*/ 0 h 23"/>
                <a:gd name="T20" fmla="*/ 0 w 15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23">
                  <a:moveTo>
                    <a:pt x="15" y="2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3"/>
                    <a:pt x="4" y="6"/>
                    <a:pt x="6" y="9"/>
                  </a:cubicBezTo>
                  <a:cubicBezTo>
                    <a:pt x="5" y="8"/>
                    <a:pt x="5" y="8"/>
                    <a:pt x="5" y="7"/>
                  </a:cubicBezTo>
                  <a:cubicBezTo>
                    <a:pt x="3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575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74">
              <a:extLst>
                <a:ext uri="{FF2B5EF4-FFF2-40B4-BE49-F238E27FC236}">
                  <a16:creationId xmlns:a16="http://schemas.microsoft.com/office/drawing/2014/main" id="{E1A1B8DC-E05C-466E-B15F-770538088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8" y="2177"/>
              <a:ext cx="50" cy="22"/>
            </a:xfrm>
            <a:custGeom>
              <a:avLst/>
              <a:gdLst>
                <a:gd name="T0" fmla="*/ 25 w 28"/>
                <a:gd name="T1" fmla="*/ 0 h 12"/>
                <a:gd name="T2" fmla="*/ 25 w 28"/>
                <a:gd name="T3" fmla="*/ 0 h 12"/>
                <a:gd name="T4" fmla="*/ 1 w 28"/>
                <a:gd name="T5" fmla="*/ 9 h 12"/>
                <a:gd name="T6" fmla="*/ 1 w 28"/>
                <a:gd name="T7" fmla="*/ 9 h 12"/>
                <a:gd name="T8" fmla="*/ 0 w 28"/>
                <a:gd name="T9" fmla="*/ 12 h 12"/>
                <a:gd name="T10" fmla="*/ 28 w 28"/>
                <a:gd name="T11" fmla="*/ 1 h 12"/>
                <a:gd name="T12" fmla="*/ 28 w 28"/>
                <a:gd name="T13" fmla="*/ 1 h 12"/>
                <a:gd name="T14" fmla="*/ 26 w 28"/>
                <a:gd name="T15" fmla="*/ 2 h 12"/>
                <a:gd name="T16" fmla="*/ 25 w 28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2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8" y="3"/>
                    <a:pt x="9" y="6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1"/>
                    <a:pt x="0" y="12"/>
                  </a:cubicBezTo>
                  <a:cubicBezTo>
                    <a:pt x="10" y="8"/>
                    <a:pt x="20" y="5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1"/>
                    <a:pt x="25" y="0"/>
                  </a:cubicBezTo>
                </a:path>
              </a:pathLst>
            </a:custGeom>
            <a:solidFill>
              <a:srgbClr val="F47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75">
              <a:extLst>
                <a:ext uri="{FF2B5EF4-FFF2-40B4-BE49-F238E27FC236}">
                  <a16:creationId xmlns:a16="http://schemas.microsoft.com/office/drawing/2014/main" id="{45518CFB-AFD9-4CB6-9440-9C4731AF9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2" y="2284"/>
              <a:ext cx="632" cy="367"/>
            </a:xfrm>
            <a:custGeom>
              <a:avLst/>
              <a:gdLst>
                <a:gd name="T0" fmla="*/ 356 w 356"/>
                <a:gd name="T1" fmla="*/ 0 h 207"/>
                <a:gd name="T2" fmla="*/ 356 w 356"/>
                <a:gd name="T3" fmla="*/ 0 h 207"/>
                <a:gd name="T4" fmla="*/ 356 w 356"/>
                <a:gd name="T5" fmla="*/ 0 h 207"/>
                <a:gd name="T6" fmla="*/ 347 w 356"/>
                <a:gd name="T7" fmla="*/ 4 h 207"/>
                <a:gd name="T8" fmla="*/ 317 w 356"/>
                <a:gd name="T9" fmla="*/ 16 h 207"/>
                <a:gd name="T10" fmla="*/ 302 w 356"/>
                <a:gd name="T11" fmla="*/ 21 h 207"/>
                <a:gd name="T12" fmla="*/ 294 w 356"/>
                <a:gd name="T13" fmla="*/ 23 h 207"/>
                <a:gd name="T14" fmla="*/ 293 w 356"/>
                <a:gd name="T15" fmla="*/ 25 h 207"/>
                <a:gd name="T16" fmla="*/ 279 w 356"/>
                <a:gd name="T17" fmla="*/ 38 h 207"/>
                <a:gd name="T18" fmla="*/ 129 w 356"/>
                <a:gd name="T19" fmla="*/ 100 h 207"/>
                <a:gd name="T20" fmla="*/ 7 w 356"/>
                <a:gd name="T21" fmla="*/ 62 h 207"/>
                <a:gd name="T22" fmla="*/ 7 w 356"/>
                <a:gd name="T23" fmla="*/ 62 h 207"/>
                <a:gd name="T24" fmla="*/ 7 w 356"/>
                <a:gd name="T25" fmla="*/ 63 h 207"/>
                <a:gd name="T26" fmla="*/ 0 w 356"/>
                <a:gd name="T27" fmla="*/ 113 h 207"/>
                <a:gd name="T28" fmla="*/ 34 w 356"/>
                <a:gd name="T29" fmla="*/ 189 h 207"/>
                <a:gd name="T30" fmla="*/ 107 w 356"/>
                <a:gd name="T31" fmla="*/ 207 h 207"/>
                <a:gd name="T32" fmla="*/ 172 w 356"/>
                <a:gd name="T33" fmla="*/ 198 h 207"/>
                <a:gd name="T34" fmla="*/ 318 w 356"/>
                <a:gd name="T35" fmla="*/ 33 h 207"/>
                <a:gd name="T36" fmla="*/ 318 w 356"/>
                <a:gd name="T37" fmla="*/ 33 h 207"/>
                <a:gd name="T38" fmla="*/ 318 w 356"/>
                <a:gd name="T39" fmla="*/ 33 h 207"/>
                <a:gd name="T40" fmla="*/ 318 w 356"/>
                <a:gd name="T41" fmla="*/ 33 h 207"/>
                <a:gd name="T42" fmla="*/ 318 w 356"/>
                <a:gd name="T43" fmla="*/ 33 h 207"/>
                <a:gd name="T44" fmla="*/ 356 w 356"/>
                <a:gd name="T45" fmla="*/ 0 h 207"/>
                <a:gd name="T46" fmla="*/ 356 w 356"/>
                <a:gd name="T47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6" h="207">
                  <a:moveTo>
                    <a:pt x="356" y="0"/>
                  </a:moveTo>
                  <a:cubicBezTo>
                    <a:pt x="356" y="0"/>
                    <a:pt x="356" y="0"/>
                    <a:pt x="356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354" y="1"/>
                    <a:pt x="351" y="2"/>
                    <a:pt x="347" y="4"/>
                  </a:cubicBezTo>
                  <a:cubicBezTo>
                    <a:pt x="340" y="7"/>
                    <a:pt x="330" y="11"/>
                    <a:pt x="317" y="16"/>
                  </a:cubicBezTo>
                  <a:cubicBezTo>
                    <a:pt x="312" y="17"/>
                    <a:pt x="307" y="19"/>
                    <a:pt x="302" y="21"/>
                  </a:cubicBezTo>
                  <a:cubicBezTo>
                    <a:pt x="294" y="23"/>
                    <a:pt x="294" y="23"/>
                    <a:pt x="294" y="23"/>
                  </a:cubicBezTo>
                  <a:cubicBezTo>
                    <a:pt x="294" y="24"/>
                    <a:pt x="293" y="24"/>
                    <a:pt x="293" y="25"/>
                  </a:cubicBezTo>
                  <a:cubicBezTo>
                    <a:pt x="289" y="29"/>
                    <a:pt x="284" y="34"/>
                    <a:pt x="279" y="38"/>
                  </a:cubicBezTo>
                  <a:cubicBezTo>
                    <a:pt x="226" y="85"/>
                    <a:pt x="173" y="100"/>
                    <a:pt x="129" y="100"/>
                  </a:cubicBezTo>
                  <a:cubicBezTo>
                    <a:pt x="58" y="100"/>
                    <a:pt x="7" y="62"/>
                    <a:pt x="7" y="6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7" y="64"/>
                    <a:pt x="0" y="87"/>
                    <a:pt x="0" y="113"/>
                  </a:cubicBezTo>
                  <a:cubicBezTo>
                    <a:pt x="0" y="140"/>
                    <a:pt x="7" y="172"/>
                    <a:pt x="34" y="189"/>
                  </a:cubicBezTo>
                  <a:cubicBezTo>
                    <a:pt x="56" y="202"/>
                    <a:pt x="83" y="207"/>
                    <a:pt x="107" y="207"/>
                  </a:cubicBezTo>
                  <a:cubicBezTo>
                    <a:pt x="143" y="207"/>
                    <a:pt x="172" y="198"/>
                    <a:pt x="172" y="198"/>
                  </a:cubicBezTo>
                  <a:cubicBezTo>
                    <a:pt x="172" y="198"/>
                    <a:pt x="275" y="106"/>
                    <a:pt x="318" y="33"/>
                  </a:cubicBezTo>
                  <a:cubicBezTo>
                    <a:pt x="318" y="33"/>
                    <a:pt x="318" y="33"/>
                    <a:pt x="318" y="33"/>
                  </a:cubicBezTo>
                  <a:cubicBezTo>
                    <a:pt x="318" y="33"/>
                    <a:pt x="318" y="33"/>
                    <a:pt x="318" y="33"/>
                  </a:cubicBezTo>
                  <a:cubicBezTo>
                    <a:pt x="318" y="33"/>
                    <a:pt x="318" y="33"/>
                    <a:pt x="318" y="33"/>
                  </a:cubicBezTo>
                  <a:cubicBezTo>
                    <a:pt x="318" y="33"/>
                    <a:pt x="318" y="33"/>
                    <a:pt x="318" y="33"/>
                  </a:cubicBezTo>
                  <a:cubicBezTo>
                    <a:pt x="319" y="33"/>
                    <a:pt x="348" y="24"/>
                    <a:pt x="356" y="0"/>
                  </a:cubicBezTo>
                  <a:cubicBezTo>
                    <a:pt x="356" y="0"/>
                    <a:pt x="356" y="0"/>
                    <a:pt x="356" y="0"/>
                  </a:cubicBezTo>
                </a:path>
              </a:pathLst>
            </a:custGeom>
            <a:solidFill>
              <a:srgbClr val="F98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76">
              <a:extLst>
                <a:ext uri="{FF2B5EF4-FFF2-40B4-BE49-F238E27FC236}">
                  <a16:creationId xmlns:a16="http://schemas.microsoft.com/office/drawing/2014/main" id="{40DD70DE-3B49-4E93-A7E5-DE2C1A814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" y="2144"/>
              <a:ext cx="268" cy="186"/>
            </a:xfrm>
            <a:custGeom>
              <a:avLst/>
              <a:gdLst>
                <a:gd name="T0" fmla="*/ 129 w 151"/>
                <a:gd name="T1" fmla="*/ 0 h 105"/>
                <a:gd name="T2" fmla="*/ 129 w 151"/>
                <a:gd name="T3" fmla="*/ 0 h 105"/>
                <a:gd name="T4" fmla="*/ 0 w 151"/>
                <a:gd name="T5" fmla="*/ 105 h 105"/>
                <a:gd name="T6" fmla="*/ 12 w 151"/>
                <a:gd name="T7" fmla="*/ 102 h 105"/>
                <a:gd name="T8" fmla="*/ 14 w 151"/>
                <a:gd name="T9" fmla="*/ 100 h 105"/>
                <a:gd name="T10" fmla="*/ 34 w 151"/>
                <a:gd name="T11" fmla="*/ 93 h 105"/>
                <a:gd name="T12" fmla="*/ 74 w 151"/>
                <a:gd name="T13" fmla="*/ 79 h 105"/>
                <a:gd name="T14" fmla="*/ 74 w 151"/>
                <a:gd name="T15" fmla="*/ 79 h 105"/>
                <a:gd name="T16" fmla="*/ 74 w 151"/>
                <a:gd name="T17" fmla="*/ 78 h 105"/>
                <a:gd name="T18" fmla="*/ 94 w 151"/>
                <a:gd name="T19" fmla="*/ 70 h 105"/>
                <a:gd name="T20" fmla="*/ 151 w 151"/>
                <a:gd name="T21" fmla="*/ 46 h 105"/>
                <a:gd name="T22" fmla="*/ 129 w 151"/>
                <a:gd name="T2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1" h="105">
                  <a:moveTo>
                    <a:pt x="129" y="0"/>
                  </a:move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1" y="60"/>
                    <a:pt x="0" y="105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3" y="101"/>
                    <a:pt x="14" y="101"/>
                    <a:pt x="14" y="100"/>
                  </a:cubicBezTo>
                  <a:cubicBezTo>
                    <a:pt x="21" y="97"/>
                    <a:pt x="28" y="95"/>
                    <a:pt x="34" y="93"/>
                  </a:cubicBezTo>
                  <a:cubicBezTo>
                    <a:pt x="54" y="86"/>
                    <a:pt x="69" y="81"/>
                    <a:pt x="74" y="79"/>
                  </a:cubicBezTo>
                  <a:cubicBezTo>
                    <a:pt x="74" y="79"/>
                    <a:pt x="74" y="79"/>
                    <a:pt x="74" y="79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29" y="0"/>
                    <a:pt x="129" y="0"/>
                    <a:pt x="129" y="0"/>
                  </a:cubicBezTo>
                </a:path>
              </a:pathLst>
            </a:custGeom>
            <a:solidFill>
              <a:srgbClr val="F98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77">
              <a:extLst>
                <a:ext uri="{FF2B5EF4-FFF2-40B4-BE49-F238E27FC236}">
                  <a16:creationId xmlns:a16="http://schemas.microsoft.com/office/drawing/2014/main" id="{8051908C-6A8C-454B-90B7-D88C87653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4" y="2284"/>
              <a:ext cx="110" cy="40"/>
            </a:xfrm>
            <a:custGeom>
              <a:avLst/>
              <a:gdLst>
                <a:gd name="T0" fmla="*/ 62 w 62"/>
                <a:gd name="T1" fmla="*/ 0 h 23"/>
                <a:gd name="T2" fmla="*/ 22 w 62"/>
                <a:gd name="T3" fmla="*/ 14 h 23"/>
                <a:gd name="T4" fmla="*/ 2 w 62"/>
                <a:gd name="T5" fmla="*/ 21 h 23"/>
                <a:gd name="T6" fmla="*/ 0 w 62"/>
                <a:gd name="T7" fmla="*/ 23 h 23"/>
                <a:gd name="T8" fmla="*/ 8 w 62"/>
                <a:gd name="T9" fmla="*/ 21 h 23"/>
                <a:gd name="T10" fmla="*/ 23 w 62"/>
                <a:gd name="T11" fmla="*/ 16 h 23"/>
                <a:gd name="T12" fmla="*/ 53 w 62"/>
                <a:gd name="T13" fmla="*/ 4 h 23"/>
                <a:gd name="T14" fmla="*/ 62 w 62"/>
                <a:gd name="T15" fmla="*/ 0 h 23"/>
                <a:gd name="T16" fmla="*/ 62 w 62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3">
                  <a:moveTo>
                    <a:pt x="62" y="0"/>
                  </a:moveTo>
                  <a:cubicBezTo>
                    <a:pt x="57" y="2"/>
                    <a:pt x="42" y="7"/>
                    <a:pt x="22" y="14"/>
                  </a:cubicBezTo>
                  <a:cubicBezTo>
                    <a:pt x="16" y="16"/>
                    <a:pt x="9" y="18"/>
                    <a:pt x="2" y="21"/>
                  </a:cubicBezTo>
                  <a:cubicBezTo>
                    <a:pt x="2" y="22"/>
                    <a:pt x="1" y="22"/>
                    <a:pt x="0" y="23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3" y="19"/>
                    <a:pt x="18" y="17"/>
                    <a:pt x="23" y="16"/>
                  </a:cubicBezTo>
                  <a:cubicBezTo>
                    <a:pt x="36" y="11"/>
                    <a:pt x="46" y="7"/>
                    <a:pt x="53" y="4"/>
                  </a:cubicBezTo>
                  <a:cubicBezTo>
                    <a:pt x="57" y="2"/>
                    <a:pt x="60" y="1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</a:path>
              </a:pathLst>
            </a:custGeom>
            <a:solidFill>
              <a:srgbClr val="F686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78">
              <a:extLst>
                <a:ext uri="{FF2B5EF4-FFF2-40B4-BE49-F238E27FC236}">
                  <a16:creationId xmlns:a16="http://schemas.microsoft.com/office/drawing/2014/main" id="{0C2EB58B-B685-4EF4-9CD1-ADBE79F5D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0" y="2229"/>
              <a:ext cx="400" cy="158"/>
            </a:xfrm>
            <a:custGeom>
              <a:avLst/>
              <a:gdLst>
                <a:gd name="T0" fmla="*/ 225 w 225"/>
                <a:gd name="T1" fmla="*/ 30 h 89"/>
                <a:gd name="T2" fmla="*/ 222 w 225"/>
                <a:gd name="T3" fmla="*/ 31 h 89"/>
                <a:gd name="T4" fmla="*/ 213 w 225"/>
                <a:gd name="T5" fmla="*/ 35 h 89"/>
                <a:gd name="T6" fmla="*/ 183 w 225"/>
                <a:gd name="T7" fmla="*/ 47 h 89"/>
                <a:gd name="T8" fmla="*/ 168 w 225"/>
                <a:gd name="T9" fmla="*/ 52 h 89"/>
                <a:gd name="T10" fmla="*/ 159 w 225"/>
                <a:gd name="T11" fmla="*/ 56 h 89"/>
                <a:gd name="T12" fmla="*/ 139 w 225"/>
                <a:gd name="T13" fmla="*/ 63 h 89"/>
                <a:gd name="T14" fmla="*/ 89 w 225"/>
                <a:gd name="T15" fmla="*/ 79 h 89"/>
                <a:gd name="T16" fmla="*/ 62 w 225"/>
                <a:gd name="T17" fmla="*/ 86 h 89"/>
                <a:gd name="T18" fmla="*/ 49 w 225"/>
                <a:gd name="T19" fmla="*/ 88 h 89"/>
                <a:gd name="T20" fmla="*/ 46 w 225"/>
                <a:gd name="T21" fmla="*/ 88 h 89"/>
                <a:gd name="T22" fmla="*/ 42 w 225"/>
                <a:gd name="T23" fmla="*/ 87 h 89"/>
                <a:gd name="T24" fmla="*/ 36 w 225"/>
                <a:gd name="T25" fmla="*/ 83 h 89"/>
                <a:gd name="T26" fmla="*/ 22 w 225"/>
                <a:gd name="T27" fmla="*/ 63 h 89"/>
                <a:gd name="T28" fmla="*/ 13 w 225"/>
                <a:gd name="T29" fmla="*/ 43 h 89"/>
                <a:gd name="T30" fmla="*/ 3 w 225"/>
                <a:gd name="T31" fmla="*/ 12 h 89"/>
                <a:gd name="T32" fmla="*/ 0 w 225"/>
                <a:gd name="T33" fmla="*/ 0 h 89"/>
                <a:gd name="T34" fmla="*/ 4 w 225"/>
                <a:gd name="T35" fmla="*/ 11 h 89"/>
                <a:gd name="T36" fmla="*/ 15 w 225"/>
                <a:gd name="T37" fmla="*/ 42 h 89"/>
                <a:gd name="T38" fmla="*/ 24 w 225"/>
                <a:gd name="T39" fmla="*/ 62 h 89"/>
                <a:gd name="T40" fmla="*/ 30 w 225"/>
                <a:gd name="T41" fmla="*/ 72 h 89"/>
                <a:gd name="T42" fmla="*/ 38 w 225"/>
                <a:gd name="T43" fmla="*/ 81 h 89"/>
                <a:gd name="T44" fmla="*/ 43 w 225"/>
                <a:gd name="T45" fmla="*/ 85 h 89"/>
                <a:gd name="T46" fmla="*/ 46 w 225"/>
                <a:gd name="T47" fmla="*/ 85 h 89"/>
                <a:gd name="T48" fmla="*/ 49 w 225"/>
                <a:gd name="T49" fmla="*/ 86 h 89"/>
                <a:gd name="T50" fmla="*/ 62 w 225"/>
                <a:gd name="T51" fmla="*/ 83 h 89"/>
                <a:gd name="T52" fmla="*/ 88 w 225"/>
                <a:gd name="T53" fmla="*/ 76 h 89"/>
                <a:gd name="T54" fmla="*/ 138 w 225"/>
                <a:gd name="T55" fmla="*/ 60 h 89"/>
                <a:gd name="T56" fmla="*/ 148 w 225"/>
                <a:gd name="T57" fmla="*/ 57 h 89"/>
                <a:gd name="T58" fmla="*/ 148 w 225"/>
                <a:gd name="T59" fmla="*/ 57 h 89"/>
                <a:gd name="T60" fmla="*/ 162 w 225"/>
                <a:gd name="T61" fmla="*/ 52 h 89"/>
                <a:gd name="T62" fmla="*/ 182 w 225"/>
                <a:gd name="T63" fmla="*/ 45 h 89"/>
                <a:gd name="T64" fmla="*/ 222 w 225"/>
                <a:gd name="T65" fmla="*/ 31 h 89"/>
                <a:gd name="T66" fmla="*/ 225 w 225"/>
                <a:gd name="T67" fmla="*/ 3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5" h="89">
                  <a:moveTo>
                    <a:pt x="225" y="30"/>
                  </a:moveTo>
                  <a:cubicBezTo>
                    <a:pt x="224" y="30"/>
                    <a:pt x="224" y="30"/>
                    <a:pt x="222" y="31"/>
                  </a:cubicBezTo>
                  <a:cubicBezTo>
                    <a:pt x="220" y="32"/>
                    <a:pt x="217" y="33"/>
                    <a:pt x="213" y="35"/>
                  </a:cubicBezTo>
                  <a:cubicBezTo>
                    <a:pt x="206" y="38"/>
                    <a:pt x="196" y="42"/>
                    <a:pt x="183" y="47"/>
                  </a:cubicBezTo>
                  <a:cubicBezTo>
                    <a:pt x="178" y="48"/>
                    <a:pt x="173" y="50"/>
                    <a:pt x="168" y="52"/>
                  </a:cubicBezTo>
                  <a:cubicBezTo>
                    <a:pt x="165" y="53"/>
                    <a:pt x="162" y="54"/>
                    <a:pt x="159" y="56"/>
                  </a:cubicBezTo>
                  <a:cubicBezTo>
                    <a:pt x="152" y="58"/>
                    <a:pt x="146" y="60"/>
                    <a:pt x="139" y="63"/>
                  </a:cubicBezTo>
                  <a:cubicBezTo>
                    <a:pt x="123" y="68"/>
                    <a:pt x="106" y="74"/>
                    <a:pt x="89" y="79"/>
                  </a:cubicBezTo>
                  <a:cubicBezTo>
                    <a:pt x="80" y="82"/>
                    <a:pt x="71" y="84"/>
                    <a:pt x="62" y="86"/>
                  </a:cubicBezTo>
                  <a:cubicBezTo>
                    <a:pt x="58" y="87"/>
                    <a:pt x="54" y="88"/>
                    <a:pt x="49" y="88"/>
                  </a:cubicBezTo>
                  <a:cubicBezTo>
                    <a:pt x="48" y="89"/>
                    <a:pt x="47" y="88"/>
                    <a:pt x="46" y="88"/>
                  </a:cubicBezTo>
                  <a:cubicBezTo>
                    <a:pt x="44" y="88"/>
                    <a:pt x="43" y="88"/>
                    <a:pt x="42" y="87"/>
                  </a:cubicBezTo>
                  <a:cubicBezTo>
                    <a:pt x="40" y="86"/>
                    <a:pt x="38" y="85"/>
                    <a:pt x="36" y="83"/>
                  </a:cubicBezTo>
                  <a:cubicBezTo>
                    <a:pt x="30" y="77"/>
                    <a:pt x="26" y="70"/>
                    <a:pt x="22" y="63"/>
                  </a:cubicBezTo>
                  <a:cubicBezTo>
                    <a:pt x="19" y="56"/>
                    <a:pt x="16" y="49"/>
                    <a:pt x="13" y="43"/>
                  </a:cubicBezTo>
                  <a:cubicBezTo>
                    <a:pt x="8" y="30"/>
                    <a:pt x="5" y="19"/>
                    <a:pt x="3" y="12"/>
                  </a:cubicBezTo>
                  <a:cubicBezTo>
                    <a:pt x="1" y="4"/>
                    <a:pt x="0" y="0"/>
                    <a:pt x="0" y="0"/>
                  </a:cubicBezTo>
                  <a:cubicBezTo>
                    <a:pt x="0" y="0"/>
                    <a:pt x="1" y="4"/>
                    <a:pt x="4" y="11"/>
                  </a:cubicBezTo>
                  <a:cubicBezTo>
                    <a:pt x="6" y="19"/>
                    <a:pt x="10" y="30"/>
                    <a:pt x="15" y="42"/>
                  </a:cubicBezTo>
                  <a:cubicBezTo>
                    <a:pt x="18" y="48"/>
                    <a:pt x="21" y="55"/>
                    <a:pt x="24" y="62"/>
                  </a:cubicBezTo>
                  <a:cubicBezTo>
                    <a:pt x="26" y="65"/>
                    <a:pt x="28" y="69"/>
                    <a:pt x="30" y="72"/>
                  </a:cubicBezTo>
                  <a:cubicBezTo>
                    <a:pt x="33" y="75"/>
                    <a:pt x="35" y="79"/>
                    <a:pt x="38" y="81"/>
                  </a:cubicBezTo>
                  <a:cubicBezTo>
                    <a:pt x="40" y="83"/>
                    <a:pt x="41" y="84"/>
                    <a:pt x="43" y="85"/>
                  </a:cubicBezTo>
                  <a:cubicBezTo>
                    <a:pt x="44" y="85"/>
                    <a:pt x="45" y="85"/>
                    <a:pt x="46" y="85"/>
                  </a:cubicBezTo>
                  <a:cubicBezTo>
                    <a:pt x="47" y="85"/>
                    <a:pt x="48" y="86"/>
                    <a:pt x="49" y="86"/>
                  </a:cubicBezTo>
                  <a:cubicBezTo>
                    <a:pt x="53" y="85"/>
                    <a:pt x="57" y="84"/>
                    <a:pt x="62" y="83"/>
                  </a:cubicBezTo>
                  <a:cubicBezTo>
                    <a:pt x="70" y="81"/>
                    <a:pt x="79" y="79"/>
                    <a:pt x="88" y="76"/>
                  </a:cubicBezTo>
                  <a:cubicBezTo>
                    <a:pt x="105" y="71"/>
                    <a:pt x="122" y="66"/>
                    <a:pt x="138" y="60"/>
                  </a:cubicBezTo>
                  <a:cubicBezTo>
                    <a:pt x="142" y="59"/>
                    <a:pt x="145" y="58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53" y="55"/>
                    <a:pt x="158" y="53"/>
                    <a:pt x="162" y="52"/>
                  </a:cubicBezTo>
                  <a:cubicBezTo>
                    <a:pt x="169" y="49"/>
                    <a:pt x="176" y="47"/>
                    <a:pt x="182" y="45"/>
                  </a:cubicBezTo>
                  <a:cubicBezTo>
                    <a:pt x="202" y="38"/>
                    <a:pt x="217" y="33"/>
                    <a:pt x="222" y="31"/>
                  </a:cubicBezTo>
                  <a:cubicBezTo>
                    <a:pt x="224" y="30"/>
                    <a:pt x="224" y="30"/>
                    <a:pt x="225" y="30"/>
                  </a:cubicBezTo>
                  <a:close/>
                </a:path>
              </a:pathLst>
            </a:custGeom>
            <a:solidFill>
              <a:srgbClr val="F47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79">
              <a:extLst>
                <a:ext uri="{FF2B5EF4-FFF2-40B4-BE49-F238E27FC236}">
                  <a16:creationId xmlns:a16="http://schemas.microsoft.com/office/drawing/2014/main" id="{A4A9B87C-0F45-4B21-B42C-388F5B5CE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7" y="1830"/>
              <a:ext cx="295" cy="212"/>
            </a:xfrm>
            <a:custGeom>
              <a:avLst/>
              <a:gdLst>
                <a:gd name="T0" fmla="*/ 163 w 166"/>
                <a:gd name="T1" fmla="*/ 0 h 120"/>
                <a:gd name="T2" fmla="*/ 0 w 166"/>
                <a:gd name="T3" fmla="*/ 64 h 120"/>
                <a:gd name="T4" fmla="*/ 0 w 166"/>
                <a:gd name="T5" fmla="*/ 90 h 120"/>
                <a:gd name="T6" fmla="*/ 152 w 166"/>
                <a:gd name="T7" fmla="*/ 120 h 120"/>
                <a:gd name="T8" fmla="*/ 166 w 166"/>
                <a:gd name="T9" fmla="*/ 42 h 120"/>
                <a:gd name="T10" fmla="*/ 163 w 166"/>
                <a:gd name="T11" fmla="*/ 0 h 120"/>
                <a:gd name="T12" fmla="*/ 163 w 166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120">
                  <a:moveTo>
                    <a:pt x="163" y="0"/>
                  </a:moveTo>
                  <a:cubicBezTo>
                    <a:pt x="128" y="62"/>
                    <a:pt x="5" y="64"/>
                    <a:pt x="0" y="6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52" y="120"/>
                    <a:pt x="152" y="120"/>
                    <a:pt x="152" y="120"/>
                  </a:cubicBezTo>
                  <a:cubicBezTo>
                    <a:pt x="162" y="96"/>
                    <a:pt x="166" y="69"/>
                    <a:pt x="166" y="42"/>
                  </a:cubicBezTo>
                  <a:cubicBezTo>
                    <a:pt x="166" y="28"/>
                    <a:pt x="165" y="14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</a:path>
              </a:pathLst>
            </a:custGeom>
            <a:solidFill>
              <a:srgbClr val="EF63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80">
              <a:extLst>
                <a:ext uri="{FF2B5EF4-FFF2-40B4-BE49-F238E27FC236}">
                  <a16:creationId xmlns:a16="http://schemas.microsoft.com/office/drawing/2014/main" id="{C4AB1E16-8081-4944-B4D9-C55AC7CF9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1" y="1909"/>
              <a:ext cx="96" cy="80"/>
            </a:xfrm>
            <a:custGeom>
              <a:avLst/>
              <a:gdLst>
                <a:gd name="T0" fmla="*/ 0 w 54"/>
                <a:gd name="T1" fmla="*/ 0 h 45"/>
                <a:gd name="T2" fmla="*/ 0 w 54"/>
                <a:gd name="T3" fmla="*/ 0 h 45"/>
                <a:gd name="T4" fmla="*/ 0 w 54"/>
                <a:gd name="T5" fmla="*/ 3 h 45"/>
                <a:gd name="T6" fmla="*/ 13 w 54"/>
                <a:gd name="T7" fmla="*/ 45 h 45"/>
                <a:gd name="T8" fmla="*/ 54 w 54"/>
                <a:gd name="T9" fmla="*/ 45 h 45"/>
                <a:gd name="T10" fmla="*/ 54 w 54"/>
                <a:gd name="T11" fmla="*/ 45 h 45"/>
                <a:gd name="T12" fmla="*/ 54 w 54"/>
                <a:gd name="T13" fmla="*/ 19 h 45"/>
                <a:gd name="T14" fmla="*/ 38 w 54"/>
                <a:gd name="T15" fmla="*/ 21 h 45"/>
                <a:gd name="T16" fmla="*/ 0 w 54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5"/>
                    <a:pt x="13" y="45"/>
                    <a:pt x="13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47" y="21"/>
                    <a:pt x="38" y="21"/>
                  </a:cubicBezTo>
                  <a:cubicBezTo>
                    <a:pt x="23" y="21"/>
                    <a:pt x="3" y="17"/>
                    <a:pt x="0" y="0"/>
                  </a:cubicBezTo>
                </a:path>
              </a:pathLst>
            </a:custGeom>
            <a:solidFill>
              <a:srgbClr val="F3B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81">
              <a:extLst>
                <a:ext uri="{FF2B5EF4-FFF2-40B4-BE49-F238E27FC236}">
                  <a16:creationId xmlns:a16="http://schemas.microsoft.com/office/drawing/2014/main" id="{9B3D127F-94AF-4F94-9011-C60DE7BED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" y="1773"/>
              <a:ext cx="55" cy="289"/>
            </a:xfrm>
            <a:custGeom>
              <a:avLst/>
              <a:gdLst>
                <a:gd name="T0" fmla="*/ 21 w 31"/>
                <a:gd name="T1" fmla="*/ 0 h 163"/>
                <a:gd name="T2" fmla="*/ 12 w 31"/>
                <a:gd name="T3" fmla="*/ 32 h 163"/>
                <a:gd name="T4" fmla="*/ 15 w 31"/>
                <a:gd name="T5" fmla="*/ 74 h 163"/>
                <a:gd name="T6" fmla="*/ 15 w 31"/>
                <a:gd name="T7" fmla="*/ 74 h 163"/>
                <a:gd name="T8" fmla="*/ 1 w 31"/>
                <a:gd name="T9" fmla="*/ 152 h 163"/>
                <a:gd name="T10" fmla="*/ 0 w 31"/>
                <a:gd name="T11" fmla="*/ 153 h 163"/>
                <a:gd name="T12" fmla="*/ 0 w 31"/>
                <a:gd name="T13" fmla="*/ 156 h 163"/>
                <a:gd name="T14" fmla="*/ 8 w 31"/>
                <a:gd name="T15" fmla="*/ 163 h 163"/>
                <a:gd name="T16" fmla="*/ 16 w 31"/>
                <a:gd name="T17" fmla="*/ 157 h 163"/>
                <a:gd name="T18" fmla="*/ 31 w 31"/>
                <a:gd name="T19" fmla="*/ 74 h 163"/>
                <a:gd name="T20" fmla="*/ 21 w 31"/>
                <a:gd name="T21" fmla="*/ 0 h 163"/>
                <a:gd name="T22" fmla="*/ 21 w 31"/>
                <a:gd name="T23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163">
                  <a:moveTo>
                    <a:pt x="21" y="0"/>
                  </a:moveTo>
                  <a:cubicBezTo>
                    <a:pt x="20" y="12"/>
                    <a:pt x="12" y="32"/>
                    <a:pt x="12" y="32"/>
                  </a:cubicBezTo>
                  <a:cubicBezTo>
                    <a:pt x="14" y="46"/>
                    <a:pt x="15" y="60"/>
                    <a:pt x="15" y="74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5" y="101"/>
                    <a:pt x="11" y="128"/>
                    <a:pt x="1" y="152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4"/>
                    <a:pt x="0" y="155"/>
                    <a:pt x="0" y="156"/>
                  </a:cubicBezTo>
                  <a:cubicBezTo>
                    <a:pt x="0" y="160"/>
                    <a:pt x="4" y="163"/>
                    <a:pt x="8" y="163"/>
                  </a:cubicBezTo>
                  <a:cubicBezTo>
                    <a:pt x="11" y="163"/>
                    <a:pt x="15" y="161"/>
                    <a:pt x="16" y="157"/>
                  </a:cubicBezTo>
                  <a:cubicBezTo>
                    <a:pt x="27" y="132"/>
                    <a:pt x="31" y="103"/>
                    <a:pt x="31" y="74"/>
                  </a:cubicBezTo>
                  <a:cubicBezTo>
                    <a:pt x="31" y="49"/>
                    <a:pt x="28" y="23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F3B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82">
              <a:extLst>
                <a:ext uri="{FF2B5EF4-FFF2-40B4-BE49-F238E27FC236}">
                  <a16:creationId xmlns:a16="http://schemas.microsoft.com/office/drawing/2014/main" id="{C0B356D4-EF19-487B-BFA4-CD94D3C99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" y="1904"/>
              <a:ext cx="25" cy="138"/>
            </a:xfrm>
            <a:custGeom>
              <a:avLst/>
              <a:gdLst>
                <a:gd name="T0" fmla="*/ 14 w 14"/>
                <a:gd name="T1" fmla="*/ 0 h 78"/>
                <a:gd name="T2" fmla="*/ 0 w 14"/>
                <a:gd name="T3" fmla="*/ 78 h 78"/>
                <a:gd name="T4" fmla="*/ 0 w 14"/>
                <a:gd name="T5" fmla="*/ 78 h 78"/>
                <a:gd name="T6" fmla="*/ 14 w 14"/>
                <a:gd name="T7" fmla="*/ 0 h 78"/>
                <a:gd name="T8" fmla="*/ 14 w 14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8">
                  <a:moveTo>
                    <a:pt x="14" y="0"/>
                  </a:moveTo>
                  <a:cubicBezTo>
                    <a:pt x="14" y="27"/>
                    <a:pt x="10" y="54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0" y="54"/>
                    <a:pt x="14" y="27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EB8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83">
              <a:extLst>
                <a:ext uri="{FF2B5EF4-FFF2-40B4-BE49-F238E27FC236}">
                  <a16:creationId xmlns:a16="http://schemas.microsoft.com/office/drawing/2014/main" id="{71B8E68B-1CAD-4D38-B7B6-4CC609DFA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2" y="1369"/>
              <a:ext cx="580" cy="475"/>
            </a:xfrm>
            <a:custGeom>
              <a:avLst/>
              <a:gdLst>
                <a:gd name="T0" fmla="*/ 323 w 327"/>
                <a:gd name="T1" fmla="*/ 0 h 268"/>
                <a:gd name="T2" fmla="*/ 323 w 327"/>
                <a:gd name="T3" fmla="*/ 0 h 268"/>
                <a:gd name="T4" fmla="*/ 238 w 327"/>
                <a:gd name="T5" fmla="*/ 45 h 268"/>
                <a:gd name="T6" fmla="*/ 170 w 327"/>
                <a:gd name="T7" fmla="*/ 137 h 268"/>
                <a:gd name="T8" fmla="*/ 46 w 327"/>
                <a:gd name="T9" fmla="*/ 180 h 268"/>
                <a:gd name="T10" fmla="*/ 0 w 327"/>
                <a:gd name="T11" fmla="*/ 263 h 268"/>
                <a:gd name="T12" fmla="*/ 4 w 327"/>
                <a:gd name="T13" fmla="*/ 268 h 268"/>
                <a:gd name="T14" fmla="*/ 7 w 327"/>
                <a:gd name="T15" fmla="*/ 265 h 268"/>
                <a:gd name="T16" fmla="*/ 64 w 327"/>
                <a:gd name="T17" fmla="*/ 177 h 268"/>
                <a:gd name="T18" fmla="*/ 174 w 327"/>
                <a:gd name="T19" fmla="*/ 143 h 268"/>
                <a:gd name="T20" fmla="*/ 228 w 327"/>
                <a:gd name="T21" fmla="*/ 75 h 268"/>
                <a:gd name="T22" fmla="*/ 323 w 327"/>
                <a:gd name="T23" fmla="*/ 7 h 268"/>
                <a:gd name="T24" fmla="*/ 323 w 327"/>
                <a:gd name="T25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7" h="268">
                  <a:moveTo>
                    <a:pt x="323" y="0"/>
                  </a:moveTo>
                  <a:cubicBezTo>
                    <a:pt x="323" y="0"/>
                    <a:pt x="323" y="0"/>
                    <a:pt x="323" y="0"/>
                  </a:cubicBezTo>
                  <a:cubicBezTo>
                    <a:pt x="290" y="1"/>
                    <a:pt x="258" y="20"/>
                    <a:pt x="238" y="45"/>
                  </a:cubicBezTo>
                  <a:cubicBezTo>
                    <a:pt x="211" y="76"/>
                    <a:pt x="211" y="117"/>
                    <a:pt x="170" y="137"/>
                  </a:cubicBezTo>
                  <a:cubicBezTo>
                    <a:pt x="130" y="156"/>
                    <a:pt x="83" y="154"/>
                    <a:pt x="46" y="180"/>
                  </a:cubicBezTo>
                  <a:cubicBezTo>
                    <a:pt x="18" y="199"/>
                    <a:pt x="7" y="232"/>
                    <a:pt x="0" y="263"/>
                  </a:cubicBezTo>
                  <a:cubicBezTo>
                    <a:pt x="0" y="266"/>
                    <a:pt x="2" y="268"/>
                    <a:pt x="4" y="268"/>
                  </a:cubicBezTo>
                  <a:cubicBezTo>
                    <a:pt x="6" y="268"/>
                    <a:pt x="7" y="267"/>
                    <a:pt x="7" y="265"/>
                  </a:cubicBezTo>
                  <a:cubicBezTo>
                    <a:pt x="16" y="228"/>
                    <a:pt x="29" y="196"/>
                    <a:pt x="64" y="177"/>
                  </a:cubicBezTo>
                  <a:cubicBezTo>
                    <a:pt x="98" y="159"/>
                    <a:pt x="139" y="158"/>
                    <a:pt x="174" y="143"/>
                  </a:cubicBezTo>
                  <a:cubicBezTo>
                    <a:pt x="204" y="130"/>
                    <a:pt x="215" y="103"/>
                    <a:pt x="228" y="75"/>
                  </a:cubicBezTo>
                  <a:cubicBezTo>
                    <a:pt x="245" y="38"/>
                    <a:pt x="281" y="9"/>
                    <a:pt x="323" y="7"/>
                  </a:cubicBezTo>
                  <a:cubicBezTo>
                    <a:pt x="327" y="7"/>
                    <a:pt x="327" y="0"/>
                    <a:pt x="323" y="0"/>
                  </a:cubicBezTo>
                </a:path>
              </a:pathLst>
            </a:custGeom>
            <a:solidFill>
              <a:srgbClr val="1D1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84">
              <a:extLst>
                <a:ext uri="{FF2B5EF4-FFF2-40B4-BE49-F238E27FC236}">
                  <a16:creationId xmlns:a16="http://schemas.microsoft.com/office/drawing/2014/main" id="{7310C7D5-4DB6-4961-B9FA-6799AFC07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3" y="1292"/>
              <a:ext cx="641" cy="371"/>
            </a:xfrm>
            <a:custGeom>
              <a:avLst/>
              <a:gdLst>
                <a:gd name="T0" fmla="*/ 355 w 361"/>
                <a:gd name="T1" fmla="*/ 0 h 209"/>
                <a:gd name="T2" fmla="*/ 354 w 361"/>
                <a:gd name="T3" fmla="*/ 1 h 209"/>
                <a:gd name="T4" fmla="*/ 239 w 361"/>
                <a:gd name="T5" fmla="*/ 66 h 209"/>
                <a:gd name="T6" fmla="*/ 120 w 361"/>
                <a:gd name="T7" fmla="*/ 80 h 209"/>
                <a:gd name="T8" fmla="*/ 1 w 361"/>
                <a:gd name="T9" fmla="*/ 205 h 209"/>
                <a:gd name="T10" fmla="*/ 4 w 361"/>
                <a:gd name="T11" fmla="*/ 209 h 209"/>
                <a:gd name="T12" fmla="*/ 8 w 361"/>
                <a:gd name="T13" fmla="*/ 205 h 209"/>
                <a:gd name="T14" fmla="*/ 146 w 361"/>
                <a:gd name="T15" fmla="*/ 82 h 209"/>
                <a:gd name="T16" fmla="*/ 258 w 361"/>
                <a:gd name="T17" fmla="*/ 69 h 209"/>
                <a:gd name="T18" fmla="*/ 357 w 361"/>
                <a:gd name="T19" fmla="*/ 7 h 209"/>
                <a:gd name="T20" fmla="*/ 355 w 361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1" h="209">
                  <a:moveTo>
                    <a:pt x="355" y="0"/>
                  </a:moveTo>
                  <a:cubicBezTo>
                    <a:pt x="355" y="0"/>
                    <a:pt x="354" y="1"/>
                    <a:pt x="354" y="1"/>
                  </a:cubicBezTo>
                  <a:cubicBezTo>
                    <a:pt x="315" y="25"/>
                    <a:pt x="286" y="58"/>
                    <a:pt x="239" y="66"/>
                  </a:cubicBezTo>
                  <a:cubicBezTo>
                    <a:pt x="199" y="73"/>
                    <a:pt x="159" y="69"/>
                    <a:pt x="120" y="80"/>
                  </a:cubicBezTo>
                  <a:cubicBezTo>
                    <a:pt x="58" y="97"/>
                    <a:pt x="7" y="139"/>
                    <a:pt x="1" y="205"/>
                  </a:cubicBezTo>
                  <a:cubicBezTo>
                    <a:pt x="0" y="208"/>
                    <a:pt x="2" y="209"/>
                    <a:pt x="4" y="209"/>
                  </a:cubicBezTo>
                  <a:cubicBezTo>
                    <a:pt x="6" y="209"/>
                    <a:pt x="8" y="208"/>
                    <a:pt x="8" y="205"/>
                  </a:cubicBezTo>
                  <a:cubicBezTo>
                    <a:pt x="15" y="131"/>
                    <a:pt x="79" y="95"/>
                    <a:pt x="146" y="82"/>
                  </a:cubicBezTo>
                  <a:cubicBezTo>
                    <a:pt x="183" y="74"/>
                    <a:pt x="221" y="79"/>
                    <a:pt x="258" y="69"/>
                  </a:cubicBezTo>
                  <a:cubicBezTo>
                    <a:pt x="297" y="60"/>
                    <a:pt x="324" y="28"/>
                    <a:pt x="357" y="7"/>
                  </a:cubicBezTo>
                  <a:cubicBezTo>
                    <a:pt x="361" y="5"/>
                    <a:pt x="359" y="0"/>
                    <a:pt x="355" y="0"/>
                  </a:cubicBezTo>
                </a:path>
              </a:pathLst>
            </a:custGeom>
            <a:solidFill>
              <a:srgbClr val="1D1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85">
              <a:extLst>
                <a:ext uri="{FF2B5EF4-FFF2-40B4-BE49-F238E27FC236}">
                  <a16:creationId xmlns:a16="http://schemas.microsoft.com/office/drawing/2014/main" id="{BBBFF60C-4997-448B-8A24-77738C993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3" y="1933"/>
              <a:ext cx="484" cy="269"/>
            </a:xfrm>
            <a:custGeom>
              <a:avLst/>
              <a:gdLst>
                <a:gd name="T0" fmla="*/ 268 w 273"/>
                <a:gd name="T1" fmla="*/ 0 h 152"/>
                <a:gd name="T2" fmla="*/ 265 w 273"/>
                <a:gd name="T3" fmla="*/ 3 h 152"/>
                <a:gd name="T4" fmla="*/ 211 w 273"/>
                <a:gd name="T5" fmla="*/ 46 h 152"/>
                <a:gd name="T6" fmla="*/ 135 w 273"/>
                <a:gd name="T7" fmla="*/ 66 h 152"/>
                <a:gd name="T8" fmla="*/ 4 w 273"/>
                <a:gd name="T9" fmla="*/ 144 h 152"/>
                <a:gd name="T10" fmla="*/ 4 w 273"/>
                <a:gd name="T11" fmla="*/ 144 h 152"/>
                <a:gd name="T12" fmla="*/ 4 w 273"/>
                <a:gd name="T13" fmla="*/ 152 h 152"/>
                <a:gd name="T14" fmla="*/ 4 w 273"/>
                <a:gd name="T15" fmla="*/ 152 h 152"/>
                <a:gd name="T16" fmla="*/ 68 w 273"/>
                <a:gd name="T17" fmla="*/ 122 h 152"/>
                <a:gd name="T18" fmla="*/ 98 w 273"/>
                <a:gd name="T19" fmla="*/ 94 h 152"/>
                <a:gd name="T20" fmla="*/ 155 w 273"/>
                <a:gd name="T21" fmla="*/ 70 h 152"/>
                <a:gd name="T22" fmla="*/ 228 w 273"/>
                <a:gd name="T23" fmla="*/ 46 h 152"/>
                <a:gd name="T24" fmla="*/ 272 w 273"/>
                <a:gd name="T25" fmla="*/ 5 h 152"/>
                <a:gd name="T26" fmla="*/ 268 w 273"/>
                <a:gd name="T2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3" h="152">
                  <a:moveTo>
                    <a:pt x="268" y="0"/>
                  </a:moveTo>
                  <a:cubicBezTo>
                    <a:pt x="267" y="0"/>
                    <a:pt x="265" y="1"/>
                    <a:pt x="265" y="3"/>
                  </a:cubicBezTo>
                  <a:cubicBezTo>
                    <a:pt x="257" y="24"/>
                    <a:pt x="230" y="37"/>
                    <a:pt x="211" y="46"/>
                  </a:cubicBezTo>
                  <a:cubicBezTo>
                    <a:pt x="186" y="58"/>
                    <a:pt x="162" y="60"/>
                    <a:pt x="135" y="66"/>
                  </a:cubicBezTo>
                  <a:cubicBezTo>
                    <a:pt x="83" y="78"/>
                    <a:pt x="61" y="144"/>
                    <a:pt x="4" y="144"/>
                  </a:cubicBezTo>
                  <a:cubicBezTo>
                    <a:pt x="4" y="144"/>
                    <a:pt x="4" y="144"/>
                    <a:pt x="4" y="144"/>
                  </a:cubicBezTo>
                  <a:cubicBezTo>
                    <a:pt x="0" y="144"/>
                    <a:pt x="0" y="152"/>
                    <a:pt x="4" y="152"/>
                  </a:cubicBezTo>
                  <a:cubicBezTo>
                    <a:pt x="4" y="152"/>
                    <a:pt x="4" y="152"/>
                    <a:pt x="4" y="152"/>
                  </a:cubicBezTo>
                  <a:cubicBezTo>
                    <a:pt x="30" y="152"/>
                    <a:pt x="50" y="138"/>
                    <a:pt x="68" y="122"/>
                  </a:cubicBezTo>
                  <a:cubicBezTo>
                    <a:pt x="79" y="113"/>
                    <a:pt x="88" y="103"/>
                    <a:pt x="98" y="94"/>
                  </a:cubicBezTo>
                  <a:cubicBezTo>
                    <a:pt x="115" y="79"/>
                    <a:pt x="134" y="73"/>
                    <a:pt x="155" y="70"/>
                  </a:cubicBezTo>
                  <a:cubicBezTo>
                    <a:pt x="182" y="66"/>
                    <a:pt x="204" y="59"/>
                    <a:pt x="228" y="46"/>
                  </a:cubicBezTo>
                  <a:cubicBezTo>
                    <a:pt x="245" y="36"/>
                    <a:pt x="265" y="24"/>
                    <a:pt x="272" y="5"/>
                  </a:cubicBezTo>
                  <a:cubicBezTo>
                    <a:pt x="273" y="2"/>
                    <a:pt x="271" y="0"/>
                    <a:pt x="268" y="0"/>
                  </a:cubicBezTo>
                </a:path>
              </a:pathLst>
            </a:custGeom>
            <a:solidFill>
              <a:srgbClr val="1D1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86">
              <a:extLst>
                <a:ext uri="{FF2B5EF4-FFF2-40B4-BE49-F238E27FC236}">
                  <a16:creationId xmlns:a16="http://schemas.microsoft.com/office/drawing/2014/main" id="{DE3532D1-A599-48E2-83E7-6FAFFF408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0" y="1459"/>
              <a:ext cx="293" cy="202"/>
            </a:xfrm>
            <a:custGeom>
              <a:avLst/>
              <a:gdLst>
                <a:gd name="T0" fmla="*/ 160 w 165"/>
                <a:gd name="T1" fmla="*/ 0 h 114"/>
                <a:gd name="T2" fmla="*/ 157 w 165"/>
                <a:gd name="T3" fmla="*/ 2 h 114"/>
                <a:gd name="T4" fmla="*/ 125 w 165"/>
                <a:gd name="T5" fmla="*/ 44 h 114"/>
                <a:gd name="T6" fmla="*/ 74 w 165"/>
                <a:gd name="T7" fmla="*/ 67 h 114"/>
                <a:gd name="T8" fmla="*/ 2 w 165"/>
                <a:gd name="T9" fmla="*/ 108 h 114"/>
                <a:gd name="T10" fmla="*/ 5 w 165"/>
                <a:gd name="T11" fmla="*/ 114 h 114"/>
                <a:gd name="T12" fmla="*/ 7 w 165"/>
                <a:gd name="T13" fmla="*/ 113 h 114"/>
                <a:gd name="T14" fmla="*/ 102 w 165"/>
                <a:gd name="T15" fmla="*/ 64 h 114"/>
                <a:gd name="T16" fmla="*/ 138 w 165"/>
                <a:gd name="T17" fmla="*/ 42 h 114"/>
                <a:gd name="T18" fmla="*/ 163 w 165"/>
                <a:gd name="T19" fmla="*/ 6 h 114"/>
                <a:gd name="T20" fmla="*/ 160 w 165"/>
                <a:gd name="T2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5" h="114">
                  <a:moveTo>
                    <a:pt x="160" y="0"/>
                  </a:moveTo>
                  <a:cubicBezTo>
                    <a:pt x="159" y="0"/>
                    <a:pt x="158" y="1"/>
                    <a:pt x="157" y="2"/>
                  </a:cubicBezTo>
                  <a:cubicBezTo>
                    <a:pt x="147" y="17"/>
                    <a:pt x="140" y="32"/>
                    <a:pt x="125" y="44"/>
                  </a:cubicBezTo>
                  <a:cubicBezTo>
                    <a:pt x="110" y="55"/>
                    <a:pt x="91" y="61"/>
                    <a:pt x="74" y="67"/>
                  </a:cubicBezTo>
                  <a:cubicBezTo>
                    <a:pt x="46" y="76"/>
                    <a:pt x="21" y="85"/>
                    <a:pt x="2" y="108"/>
                  </a:cubicBezTo>
                  <a:cubicBezTo>
                    <a:pt x="0" y="110"/>
                    <a:pt x="2" y="114"/>
                    <a:pt x="5" y="114"/>
                  </a:cubicBezTo>
                  <a:cubicBezTo>
                    <a:pt x="6" y="114"/>
                    <a:pt x="7" y="114"/>
                    <a:pt x="7" y="113"/>
                  </a:cubicBezTo>
                  <a:cubicBezTo>
                    <a:pt x="32" y="83"/>
                    <a:pt x="69" y="78"/>
                    <a:pt x="102" y="64"/>
                  </a:cubicBezTo>
                  <a:cubicBezTo>
                    <a:pt x="115" y="59"/>
                    <a:pt x="127" y="52"/>
                    <a:pt x="138" y="42"/>
                  </a:cubicBezTo>
                  <a:cubicBezTo>
                    <a:pt x="149" y="33"/>
                    <a:pt x="155" y="18"/>
                    <a:pt x="163" y="6"/>
                  </a:cubicBezTo>
                  <a:cubicBezTo>
                    <a:pt x="165" y="3"/>
                    <a:pt x="163" y="0"/>
                    <a:pt x="160" y="0"/>
                  </a:cubicBezTo>
                </a:path>
              </a:pathLst>
            </a:custGeom>
            <a:solidFill>
              <a:srgbClr val="1D1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87">
              <a:extLst>
                <a:ext uri="{FF2B5EF4-FFF2-40B4-BE49-F238E27FC236}">
                  <a16:creationId xmlns:a16="http://schemas.microsoft.com/office/drawing/2014/main" id="{1AB96FF9-509B-4468-8B25-B3D8A4E77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2326"/>
              <a:ext cx="368" cy="351"/>
            </a:xfrm>
            <a:custGeom>
              <a:avLst/>
              <a:gdLst>
                <a:gd name="T0" fmla="*/ 29 w 207"/>
                <a:gd name="T1" fmla="*/ 0 h 198"/>
                <a:gd name="T2" fmla="*/ 20 w 207"/>
                <a:gd name="T3" fmla="*/ 83 h 198"/>
                <a:gd name="T4" fmla="*/ 30 w 207"/>
                <a:gd name="T5" fmla="*/ 120 h 198"/>
                <a:gd name="T6" fmla="*/ 39 w 207"/>
                <a:gd name="T7" fmla="*/ 137 h 198"/>
                <a:gd name="T8" fmla="*/ 45 w 207"/>
                <a:gd name="T9" fmla="*/ 145 h 198"/>
                <a:gd name="T10" fmla="*/ 52 w 207"/>
                <a:gd name="T11" fmla="*/ 151 h 198"/>
                <a:gd name="T12" fmla="*/ 123 w 207"/>
                <a:gd name="T13" fmla="*/ 178 h 198"/>
                <a:gd name="T14" fmla="*/ 207 w 207"/>
                <a:gd name="T15" fmla="*/ 175 h 198"/>
                <a:gd name="T16" fmla="*/ 166 w 207"/>
                <a:gd name="T17" fmla="*/ 191 h 198"/>
                <a:gd name="T18" fmla="*/ 122 w 207"/>
                <a:gd name="T19" fmla="*/ 197 h 198"/>
                <a:gd name="T20" fmla="*/ 77 w 207"/>
                <a:gd name="T21" fmla="*/ 192 h 198"/>
                <a:gd name="T22" fmla="*/ 35 w 207"/>
                <a:gd name="T23" fmla="*/ 169 h 198"/>
                <a:gd name="T24" fmla="*/ 27 w 207"/>
                <a:gd name="T25" fmla="*/ 160 h 198"/>
                <a:gd name="T26" fmla="*/ 20 w 207"/>
                <a:gd name="T27" fmla="*/ 150 h 198"/>
                <a:gd name="T28" fmla="*/ 9 w 207"/>
                <a:gd name="T29" fmla="*/ 129 h 198"/>
                <a:gd name="T30" fmla="*/ 1 w 207"/>
                <a:gd name="T31" fmla="*/ 83 h 198"/>
                <a:gd name="T32" fmla="*/ 9 w 207"/>
                <a:gd name="T33" fmla="*/ 39 h 198"/>
                <a:gd name="T34" fmla="*/ 29 w 207"/>
                <a:gd name="T35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7" h="198">
                  <a:moveTo>
                    <a:pt x="29" y="0"/>
                  </a:moveTo>
                  <a:cubicBezTo>
                    <a:pt x="21" y="28"/>
                    <a:pt x="17" y="56"/>
                    <a:pt x="20" y="83"/>
                  </a:cubicBezTo>
                  <a:cubicBezTo>
                    <a:pt x="21" y="96"/>
                    <a:pt x="24" y="109"/>
                    <a:pt x="30" y="120"/>
                  </a:cubicBezTo>
                  <a:cubicBezTo>
                    <a:pt x="32" y="126"/>
                    <a:pt x="35" y="132"/>
                    <a:pt x="39" y="137"/>
                  </a:cubicBezTo>
                  <a:cubicBezTo>
                    <a:pt x="41" y="140"/>
                    <a:pt x="43" y="142"/>
                    <a:pt x="45" y="145"/>
                  </a:cubicBezTo>
                  <a:cubicBezTo>
                    <a:pt x="47" y="147"/>
                    <a:pt x="49" y="149"/>
                    <a:pt x="52" y="151"/>
                  </a:cubicBezTo>
                  <a:cubicBezTo>
                    <a:pt x="70" y="168"/>
                    <a:pt x="96" y="176"/>
                    <a:pt x="123" y="178"/>
                  </a:cubicBezTo>
                  <a:cubicBezTo>
                    <a:pt x="150" y="181"/>
                    <a:pt x="179" y="179"/>
                    <a:pt x="207" y="175"/>
                  </a:cubicBezTo>
                  <a:cubicBezTo>
                    <a:pt x="195" y="182"/>
                    <a:pt x="181" y="187"/>
                    <a:pt x="166" y="191"/>
                  </a:cubicBezTo>
                  <a:cubicBezTo>
                    <a:pt x="152" y="194"/>
                    <a:pt x="138" y="197"/>
                    <a:pt x="122" y="197"/>
                  </a:cubicBezTo>
                  <a:cubicBezTo>
                    <a:pt x="107" y="198"/>
                    <a:pt x="92" y="196"/>
                    <a:pt x="77" y="192"/>
                  </a:cubicBezTo>
                  <a:cubicBezTo>
                    <a:pt x="62" y="188"/>
                    <a:pt x="47" y="180"/>
                    <a:pt x="35" y="169"/>
                  </a:cubicBezTo>
                  <a:cubicBezTo>
                    <a:pt x="32" y="166"/>
                    <a:pt x="29" y="163"/>
                    <a:pt x="27" y="160"/>
                  </a:cubicBezTo>
                  <a:cubicBezTo>
                    <a:pt x="24" y="157"/>
                    <a:pt x="22" y="154"/>
                    <a:pt x="20" y="150"/>
                  </a:cubicBezTo>
                  <a:cubicBezTo>
                    <a:pt x="15" y="144"/>
                    <a:pt x="12" y="137"/>
                    <a:pt x="9" y="129"/>
                  </a:cubicBezTo>
                  <a:cubicBezTo>
                    <a:pt x="3" y="114"/>
                    <a:pt x="0" y="99"/>
                    <a:pt x="1" y="83"/>
                  </a:cubicBezTo>
                  <a:cubicBezTo>
                    <a:pt x="1" y="68"/>
                    <a:pt x="4" y="53"/>
                    <a:pt x="9" y="39"/>
                  </a:cubicBezTo>
                  <a:cubicBezTo>
                    <a:pt x="14" y="25"/>
                    <a:pt x="20" y="12"/>
                    <a:pt x="29" y="0"/>
                  </a:cubicBezTo>
                  <a:close/>
                </a:path>
              </a:pathLst>
            </a:custGeom>
            <a:solidFill>
              <a:srgbClr val="6481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Oval 88">
              <a:extLst>
                <a:ext uri="{FF2B5EF4-FFF2-40B4-BE49-F238E27FC236}">
                  <a16:creationId xmlns:a16="http://schemas.microsoft.com/office/drawing/2014/main" id="{08CA1B61-C1D9-4EFF-B677-B9E8CC21A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3" y="1998"/>
              <a:ext cx="252" cy="254"/>
            </a:xfrm>
            <a:prstGeom prst="ellipse">
              <a:avLst/>
            </a:prstGeom>
            <a:solidFill>
              <a:srgbClr val="DB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89">
              <a:extLst>
                <a:ext uri="{FF2B5EF4-FFF2-40B4-BE49-F238E27FC236}">
                  <a16:creationId xmlns:a16="http://schemas.microsoft.com/office/drawing/2014/main" id="{EFB0109C-0A62-4406-9E6E-44BBCA5A5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4" y="2055"/>
              <a:ext cx="170" cy="144"/>
            </a:xfrm>
            <a:custGeom>
              <a:avLst/>
              <a:gdLst>
                <a:gd name="T0" fmla="*/ 48 w 96"/>
                <a:gd name="T1" fmla="*/ 81 h 81"/>
                <a:gd name="T2" fmla="*/ 16 w 96"/>
                <a:gd name="T3" fmla="*/ 14 h 81"/>
                <a:gd name="T4" fmla="*/ 48 w 96"/>
                <a:gd name="T5" fmla="*/ 30 h 81"/>
                <a:gd name="T6" fmla="*/ 81 w 96"/>
                <a:gd name="T7" fmla="*/ 14 h 81"/>
                <a:gd name="T8" fmla="*/ 48 w 96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81">
                  <a:moveTo>
                    <a:pt x="48" y="81"/>
                  </a:moveTo>
                  <a:cubicBezTo>
                    <a:pt x="6" y="63"/>
                    <a:pt x="0" y="24"/>
                    <a:pt x="16" y="14"/>
                  </a:cubicBezTo>
                  <a:cubicBezTo>
                    <a:pt x="37" y="0"/>
                    <a:pt x="48" y="30"/>
                    <a:pt x="48" y="30"/>
                  </a:cubicBezTo>
                  <a:cubicBezTo>
                    <a:pt x="48" y="30"/>
                    <a:pt x="60" y="0"/>
                    <a:pt x="81" y="14"/>
                  </a:cubicBezTo>
                  <a:cubicBezTo>
                    <a:pt x="96" y="24"/>
                    <a:pt x="91" y="63"/>
                    <a:pt x="48" y="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90">
              <a:extLst>
                <a:ext uri="{FF2B5EF4-FFF2-40B4-BE49-F238E27FC236}">
                  <a16:creationId xmlns:a16="http://schemas.microsoft.com/office/drawing/2014/main" id="{0B509ACA-CE46-4B17-B3FE-6A546234E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6" y="2415"/>
              <a:ext cx="288" cy="287"/>
            </a:xfrm>
            <a:custGeom>
              <a:avLst/>
              <a:gdLst>
                <a:gd name="T0" fmla="*/ 148 w 162"/>
                <a:gd name="T1" fmla="*/ 55 h 162"/>
                <a:gd name="T2" fmla="*/ 107 w 162"/>
                <a:gd name="T3" fmla="*/ 148 h 162"/>
                <a:gd name="T4" fmla="*/ 15 w 162"/>
                <a:gd name="T5" fmla="*/ 107 h 162"/>
                <a:gd name="T6" fmla="*/ 55 w 162"/>
                <a:gd name="T7" fmla="*/ 14 h 162"/>
                <a:gd name="T8" fmla="*/ 148 w 162"/>
                <a:gd name="T9" fmla="*/ 5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62">
                  <a:moveTo>
                    <a:pt x="148" y="55"/>
                  </a:moveTo>
                  <a:cubicBezTo>
                    <a:pt x="162" y="92"/>
                    <a:pt x="143" y="133"/>
                    <a:pt x="107" y="148"/>
                  </a:cubicBezTo>
                  <a:cubicBezTo>
                    <a:pt x="70" y="162"/>
                    <a:pt x="29" y="143"/>
                    <a:pt x="15" y="107"/>
                  </a:cubicBezTo>
                  <a:cubicBezTo>
                    <a:pt x="0" y="70"/>
                    <a:pt x="19" y="29"/>
                    <a:pt x="55" y="14"/>
                  </a:cubicBezTo>
                  <a:cubicBezTo>
                    <a:pt x="92" y="0"/>
                    <a:pt x="133" y="19"/>
                    <a:pt x="148" y="55"/>
                  </a:cubicBezTo>
                  <a:close/>
                </a:path>
              </a:pathLst>
            </a:custGeom>
            <a:solidFill>
              <a:srgbClr val="DB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91">
              <a:extLst>
                <a:ext uri="{FF2B5EF4-FFF2-40B4-BE49-F238E27FC236}">
                  <a16:creationId xmlns:a16="http://schemas.microsoft.com/office/drawing/2014/main" id="{A1C4F45C-09BE-4A75-AFC4-C6B338563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2" y="2486"/>
              <a:ext cx="173" cy="142"/>
            </a:xfrm>
            <a:custGeom>
              <a:avLst/>
              <a:gdLst>
                <a:gd name="T0" fmla="*/ 65 w 98"/>
                <a:gd name="T1" fmla="*/ 80 h 80"/>
                <a:gd name="T2" fmla="*/ 10 w 98"/>
                <a:gd name="T3" fmla="*/ 29 h 80"/>
                <a:gd name="T4" fmla="*/ 47 w 98"/>
                <a:gd name="T5" fmla="*/ 32 h 80"/>
                <a:gd name="T6" fmla="*/ 71 w 98"/>
                <a:gd name="T7" fmla="*/ 6 h 80"/>
                <a:gd name="T8" fmla="*/ 65 w 98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80">
                  <a:moveTo>
                    <a:pt x="65" y="80"/>
                  </a:moveTo>
                  <a:cubicBezTo>
                    <a:pt x="19" y="78"/>
                    <a:pt x="0" y="44"/>
                    <a:pt x="10" y="29"/>
                  </a:cubicBezTo>
                  <a:cubicBezTo>
                    <a:pt x="25" y="9"/>
                    <a:pt x="47" y="32"/>
                    <a:pt x="47" y="32"/>
                  </a:cubicBezTo>
                  <a:cubicBezTo>
                    <a:pt x="47" y="32"/>
                    <a:pt x="47" y="0"/>
                    <a:pt x="71" y="6"/>
                  </a:cubicBezTo>
                  <a:cubicBezTo>
                    <a:pt x="90" y="9"/>
                    <a:pt x="98" y="47"/>
                    <a:pt x="65" y="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92">
              <a:extLst>
                <a:ext uri="{FF2B5EF4-FFF2-40B4-BE49-F238E27FC236}">
                  <a16:creationId xmlns:a16="http://schemas.microsoft.com/office/drawing/2014/main" id="{E9246CB5-26FC-40AF-9953-572969930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2" y="1645"/>
              <a:ext cx="177" cy="179"/>
            </a:xfrm>
            <a:custGeom>
              <a:avLst/>
              <a:gdLst>
                <a:gd name="T0" fmla="*/ 94 w 100"/>
                <a:gd name="T1" fmla="*/ 62 h 101"/>
                <a:gd name="T2" fmla="*/ 39 w 100"/>
                <a:gd name="T3" fmla="*/ 94 h 101"/>
                <a:gd name="T4" fmla="*/ 6 w 100"/>
                <a:gd name="T5" fmla="*/ 39 h 101"/>
                <a:gd name="T6" fmla="*/ 61 w 100"/>
                <a:gd name="T7" fmla="*/ 6 h 101"/>
                <a:gd name="T8" fmla="*/ 94 w 100"/>
                <a:gd name="T9" fmla="*/ 6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1">
                  <a:moveTo>
                    <a:pt x="94" y="62"/>
                  </a:moveTo>
                  <a:cubicBezTo>
                    <a:pt x="88" y="86"/>
                    <a:pt x="63" y="101"/>
                    <a:pt x="39" y="94"/>
                  </a:cubicBezTo>
                  <a:cubicBezTo>
                    <a:pt x="14" y="88"/>
                    <a:pt x="0" y="63"/>
                    <a:pt x="6" y="39"/>
                  </a:cubicBezTo>
                  <a:cubicBezTo>
                    <a:pt x="12" y="15"/>
                    <a:pt x="37" y="0"/>
                    <a:pt x="61" y="6"/>
                  </a:cubicBezTo>
                  <a:cubicBezTo>
                    <a:pt x="86" y="12"/>
                    <a:pt x="100" y="37"/>
                    <a:pt x="94" y="62"/>
                  </a:cubicBezTo>
                  <a:close/>
                </a:path>
              </a:pathLst>
            </a:custGeom>
            <a:solidFill>
              <a:srgbClr val="DB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93">
              <a:extLst>
                <a:ext uri="{FF2B5EF4-FFF2-40B4-BE49-F238E27FC236}">
                  <a16:creationId xmlns:a16="http://schemas.microsoft.com/office/drawing/2014/main" id="{4A309C7B-B6C1-4F4E-851C-6D2872AD3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7" y="1688"/>
              <a:ext cx="110" cy="92"/>
            </a:xfrm>
            <a:custGeom>
              <a:avLst/>
              <a:gdLst>
                <a:gd name="T0" fmla="*/ 23 w 62"/>
                <a:gd name="T1" fmla="*/ 52 h 52"/>
                <a:gd name="T2" fmla="*/ 14 w 62"/>
                <a:gd name="T3" fmla="*/ 5 h 52"/>
                <a:gd name="T4" fmla="*/ 31 w 62"/>
                <a:gd name="T5" fmla="*/ 21 h 52"/>
                <a:gd name="T6" fmla="*/ 54 w 62"/>
                <a:gd name="T7" fmla="*/ 16 h 52"/>
                <a:gd name="T8" fmla="*/ 23 w 62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2">
                  <a:moveTo>
                    <a:pt x="23" y="52"/>
                  </a:moveTo>
                  <a:cubicBezTo>
                    <a:pt x="0" y="34"/>
                    <a:pt x="2" y="9"/>
                    <a:pt x="14" y="5"/>
                  </a:cubicBezTo>
                  <a:cubicBezTo>
                    <a:pt x="29" y="0"/>
                    <a:pt x="31" y="21"/>
                    <a:pt x="31" y="21"/>
                  </a:cubicBezTo>
                  <a:cubicBezTo>
                    <a:pt x="31" y="21"/>
                    <a:pt x="43" y="4"/>
                    <a:pt x="54" y="16"/>
                  </a:cubicBezTo>
                  <a:cubicBezTo>
                    <a:pt x="62" y="25"/>
                    <a:pt x="52" y="47"/>
                    <a:pt x="23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94">
              <a:extLst>
                <a:ext uri="{FF2B5EF4-FFF2-40B4-BE49-F238E27FC236}">
                  <a16:creationId xmlns:a16="http://schemas.microsoft.com/office/drawing/2014/main" id="{40492EC3-70F5-43D5-BDEE-63E155EA5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" y="893"/>
              <a:ext cx="178" cy="179"/>
            </a:xfrm>
            <a:custGeom>
              <a:avLst/>
              <a:gdLst>
                <a:gd name="T0" fmla="*/ 94 w 100"/>
                <a:gd name="T1" fmla="*/ 62 h 101"/>
                <a:gd name="T2" fmla="*/ 39 w 100"/>
                <a:gd name="T3" fmla="*/ 95 h 101"/>
                <a:gd name="T4" fmla="*/ 6 w 100"/>
                <a:gd name="T5" fmla="*/ 39 h 101"/>
                <a:gd name="T6" fmla="*/ 61 w 100"/>
                <a:gd name="T7" fmla="*/ 6 h 101"/>
                <a:gd name="T8" fmla="*/ 94 w 100"/>
                <a:gd name="T9" fmla="*/ 6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1">
                  <a:moveTo>
                    <a:pt x="94" y="62"/>
                  </a:moveTo>
                  <a:cubicBezTo>
                    <a:pt x="88" y="86"/>
                    <a:pt x="63" y="101"/>
                    <a:pt x="39" y="95"/>
                  </a:cubicBezTo>
                  <a:cubicBezTo>
                    <a:pt x="14" y="88"/>
                    <a:pt x="0" y="64"/>
                    <a:pt x="6" y="39"/>
                  </a:cubicBezTo>
                  <a:cubicBezTo>
                    <a:pt x="12" y="15"/>
                    <a:pt x="37" y="0"/>
                    <a:pt x="61" y="6"/>
                  </a:cubicBezTo>
                  <a:cubicBezTo>
                    <a:pt x="86" y="13"/>
                    <a:pt x="100" y="38"/>
                    <a:pt x="94" y="62"/>
                  </a:cubicBezTo>
                  <a:close/>
                </a:path>
              </a:pathLst>
            </a:custGeom>
            <a:solidFill>
              <a:srgbClr val="DB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95">
              <a:extLst>
                <a:ext uri="{FF2B5EF4-FFF2-40B4-BE49-F238E27FC236}">
                  <a16:creationId xmlns:a16="http://schemas.microsoft.com/office/drawing/2014/main" id="{DDE063DC-979F-49E0-BC7A-2CF8AAEE2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5" y="936"/>
              <a:ext cx="110" cy="92"/>
            </a:xfrm>
            <a:custGeom>
              <a:avLst/>
              <a:gdLst>
                <a:gd name="T0" fmla="*/ 23 w 62"/>
                <a:gd name="T1" fmla="*/ 52 h 52"/>
                <a:gd name="T2" fmla="*/ 14 w 62"/>
                <a:gd name="T3" fmla="*/ 6 h 52"/>
                <a:gd name="T4" fmla="*/ 31 w 62"/>
                <a:gd name="T5" fmla="*/ 21 h 52"/>
                <a:gd name="T6" fmla="*/ 54 w 62"/>
                <a:gd name="T7" fmla="*/ 16 h 52"/>
                <a:gd name="T8" fmla="*/ 23 w 62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2">
                  <a:moveTo>
                    <a:pt x="23" y="52"/>
                  </a:moveTo>
                  <a:cubicBezTo>
                    <a:pt x="0" y="34"/>
                    <a:pt x="3" y="10"/>
                    <a:pt x="14" y="6"/>
                  </a:cubicBezTo>
                  <a:cubicBezTo>
                    <a:pt x="29" y="0"/>
                    <a:pt x="31" y="21"/>
                    <a:pt x="31" y="21"/>
                  </a:cubicBezTo>
                  <a:cubicBezTo>
                    <a:pt x="31" y="21"/>
                    <a:pt x="43" y="4"/>
                    <a:pt x="54" y="16"/>
                  </a:cubicBezTo>
                  <a:cubicBezTo>
                    <a:pt x="62" y="25"/>
                    <a:pt x="53" y="48"/>
                    <a:pt x="23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96">
              <a:extLst>
                <a:ext uri="{FF2B5EF4-FFF2-40B4-BE49-F238E27FC236}">
                  <a16:creationId xmlns:a16="http://schemas.microsoft.com/office/drawing/2014/main" id="{6D5E5E57-43A9-4DFF-86B7-3F83350C5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7" y="1335"/>
              <a:ext cx="165" cy="165"/>
            </a:xfrm>
            <a:custGeom>
              <a:avLst/>
              <a:gdLst>
                <a:gd name="T0" fmla="*/ 88 w 93"/>
                <a:gd name="T1" fmla="*/ 38 h 93"/>
                <a:gd name="T2" fmla="*/ 55 w 93"/>
                <a:gd name="T3" fmla="*/ 88 h 93"/>
                <a:gd name="T4" fmla="*/ 5 w 93"/>
                <a:gd name="T5" fmla="*/ 56 h 93"/>
                <a:gd name="T6" fmla="*/ 37 w 93"/>
                <a:gd name="T7" fmla="*/ 5 h 93"/>
                <a:gd name="T8" fmla="*/ 88 w 93"/>
                <a:gd name="T9" fmla="*/ 3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93">
                  <a:moveTo>
                    <a:pt x="88" y="38"/>
                  </a:moveTo>
                  <a:cubicBezTo>
                    <a:pt x="93" y="61"/>
                    <a:pt x="78" y="83"/>
                    <a:pt x="55" y="88"/>
                  </a:cubicBezTo>
                  <a:cubicBezTo>
                    <a:pt x="32" y="93"/>
                    <a:pt x="10" y="79"/>
                    <a:pt x="5" y="56"/>
                  </a:cubicBezTo>
                  <a:cubicBezTo>
                    <a:pt x="0" y="32"/>
                    <a:pt x="14" y="10"/>
                    <a:pt x="37" y="5"/>
                  </a:cubicBezTo>
                  <a:cubicBezTo>
                    <a:pt x="60" y="0"/>
                    <a:pt x="83" y="15"/>
                    <a:pt x="88" y="38"/>
                  </a:cubicBezTo>
                  <a:close/>
                </a:path>
              </a:pathLst>
            </a:custGeom>
            <a:solidFill>
              <a:srgbClr val="DB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97">
              <a:extLst>
                <a:ext uri="{FF2B5EF4-FFF2-40B4-BE49-F238E27FC236}">
                  <a16:creationId xmlns:a16="http://schemas.microsoft.com/office/drawing/2014/main" id="{56844015-E847-4948-974A-FCFBBBBFA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" y="1374"/>
              <a:ext cx="103" cy="87"/>
            </a:xfrm>
            <a:custGeom>
              <a:avLst/>
              <a:gdLst>
                <a:gd name="T0" fmla="*/ 36 w 58"/>
                <a:gd name="T1" fmla="*/ 49 h 49"/>
                <a:gd name="T2" fmla="*/ 8 w 58"/>
                <a:gd name="T3" fmla="*/ 14 h 49"/>
                <a:gd name="T4" fmla="*/ 29 w 58"/>
                <a:gd name="T5" fmla="*/ 19 h 49"/>
                <a:gd name="T6" fmla="*/ 46 w 58"/>
                <a:gd name="T7" fmla="*/ 6 h 49"/>
                <a:gd name="T8" fmla="*/ 36 w 58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49">
                  <a:moveTo>
                    <a:pt x="36" y="49"/>
                  </a:moveTo>
                  <a:cubicBezTo>
                    <a:pt x="8" y="43"/>
                    <a:pt x="0" y="22"/>
                    <a:pt x="8" y="14"/>
                  </a:cubicBezTo>
                  <a:cubicBezTo>
                    <a:pt x="19" y="3"/>
                    <a:pt x="29" y="19"/>
                    <a:pt x="29" y="19"/>
                  </a:cubicBezTo>
                  <a:cubicBezTo>
                    <a:pt x="29" y="19"/>
                    <a:pt x="32" y="0"/>
                    <a:pt x="46" y="6"/>
                  </a:cubicBezTo>
                  <a:cubicBezTo>
                    <a:pt x="57" y="10"/>
                    <a:pt x="58" y="33"/>
                    <a:pt x="36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98">
              <a:extLst>
                <a:ext uri="{FF2B5EF4-FFF2-40B4-BE49-F238E27FC236}">
                  <a16:creationId xmlns:a16="http://schemas.microsoft.com/office/drawing/2014/main" id="{360374D4-C2FE-4134-BD87-FAD2D2033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" y="1035"/>
              <a:ext cx="165" cy="167"/>
            </a:xfrm>
            <a:custGeom>
              <a:avLst/>
              <a:gdLst>
                <a:gd name="T0" fmla="*/ 88 w 93"/>
                <a:gd name="T1" fmla="*/ 38 h 94"/>
                <a:gd name="T2" fmla="*/ 55 w 93"/>
                <a:gd name="T3" fmla="*/ 89 h 94"/>
                <a:gd name="T4" fmla="*/ 4 w 93"/>
                <a:gd name="T5" fmla="*/ 56 h 94"/>
                <a:gd name="T6" fmla="*/ 37 w 93"/>
                <a:gd name="T7" fmla="*/ 5 h 94"/>
                <a:gd name="T8" fmla="*/ 88 w 93"/>
                <a:gd name="T9" fmla="*/ 3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94">
                  <a:moveTo>
                    <a:pt x="88" y="38"/>
                  </a:moveTo>
                  <a:cubicBezTo>
                    <a:pt x="93" y="61"/>
                    <a:pt x="78" y="84"/>
                    <a:pt x="55" y="89"/>
                  </a:cubicBezTo>
                  <a:cubicBezTo>
                    <a:pt x="32" y="94"/>
                    <a:pt x="9" y="79"/>
                    <a:pt x="4" y="56"/>
                  </a:cubicBezTo>
                  <a:cubicBezTo>
                    <a:pt x="0" y="33"/>
                    <a:pt x="14" y="10"/>
                    <a:pt x="37" y="5"/>
                  </a:cubicBezTo>
                  <a:cubicBezTo>
                    <a:pt x="60" y="0"/>
                    <a:pt x="83" y="15"/>
                    <a:pt x="88" y="38"/>
                  </a:cubicBezTo>
                  <a:close/>
                </a:path>
              </a:pathLst>
            </a:custGeom>
            <a:solidFill>
              <a:srgbClr val="DB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99">
              <a:extLst>
                <a:ext uri="{FF2B5EF4-FFF2-40B4-BE49-F238E27FC236}">
                  <a16:creationId xmlns:a16="http://schemas.microsoft.com/office/drawing/2014/main" id="{7A061604-C476-4AEE-8848-770F677CB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4" y="1076"/>
              <a:ext cx="103" cy="85"/>
            </a:xfrm>
            <a:custGeom>
              <a:avLst/>
              <a:gdLst>
                <a:gd name="T0" fmla="*/ 35 w 58"/>
                <a:gd name="T1" fmla="*/ 48 h 48"/>
                <a:gd name="T2" fmla="*/ 8 w 58"/>
                <a:gd name="T3" fmla="*/ 13 h 48"/>
                <a:gd name="T4" fmla="*/ 29 w 58"/>
                <a:gd name="T5" fmla="*/ 19 h 48"/>
                <a:gd name="T6" fmla="*/ 46 w 58"/>
                <a:gd name="T7" fmla="*/ 5 h 48"/>
                <a:gd name="T8" fmla="*/ 35 w 58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48">
                  <a:moveTo>
                    <a:pt x="35" y="48"/>
                  </a:moveTo>
                  <a:cubicBezTo>
                    <a:pt x="8" y="43"/>
                    <a:pt x="0" y="21"/>
                    <a:pt x="8" y="13"/>
                  </a:cubicBezTo>
                  <a:cubicBezTo>
                    <a:pt x="19" y="3"/>
                    <a:pt x="29" y="19"/>
                    <a:pt x="29" y="19"/>
                  </a:cubicBezTo>
                  <a:cubicBezTo>
                    <a:pt x="29" y="19"/>
                    <a:pt x="32" y="0"/>
                    <a:pt x="46" y="5"/>
                  </a:cubicBezTo>
                  <a:cubicBezTo>
                    <a:pt x="57" y="9"/>
                    <a:pt x="58" y="32"/>
                    <a:pt x="35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00">
              <a:extLst>
                <a:ext uri="{FF2B5EF4-FFF2-40B4-BE49-F238E27FC236}">
                  <a16:creationId xmlns:a16="http://schemas.microsoft.com/office/drawing/2014/main" id="{DE620D3C-B3DE-41DB-A31B-C02ADC0FF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7" y="1755"/>
              <a:ext cx="110" cy="135"/>
            </a:xfrm>
            <a:custGeom>
              <a:avLst/>
              <a:gdLst>
                <a:gd name="T0" fmla="*/ 18 w 62"/>
                <a:gd name="T1" fmla="*/ 76 h 76"/>
                <a:gd name="T2" fmla="*/ 12 w 62"/>
                <a:gd name="T3" fmla="*/ 76 h 76"/>
                <a:gd name="T4" fmla="*/ 11 w 62"/>
                <a:gd name="T5" fmla="*/ 75 h 76"/>
                <a:gd name="T6" fmla="*/ 1 w 62"/>
                <a:gd name="T7" fmla="*/ 49 h 76"/>
                <a:gd name="T8" fmla="*/ 1 w 62"/>
                <a:gd name="T9" fmla="*/ 48 h 76"/>
                <a:gd name="T10" fmla="*/ 8 w 62"/>
                <a:gd name="T11" fmla="*/ 27 h 76"/>
                <a:gd name="T12" fmla="*/ 5 w 62"/>
                <a:gd name="T13" fmla="*/ 6 h 76"/>
                <a:gd name="T14" fmla="*/ 6 w 62"/>
                <a:gd name="T15" fmla="*/ 2 h 76"/>
                <a:gd name="T16" fmla="*/ 12 w 62"/>
                <a:gd name="T17" fmla="*/ 1 h 76"/>
                <a:gd name="T18" fmla="*/ 20 w 62"/>
                <a:gd name="T19" fmla="*/ 11 h 76"/>
                <a:gd name="T20" fmla="*/ 23 w 62"/>
                <a:gd name="T21" fmla="*/ 21 h 76"/>
                <a:gd name="T22" fmla="*/ 24 w 62"/>
                <a:gd name="T23" fmla="*/ 29 h 76"/>
                <a:gd name="T24" fmla="*/ 26 w 62"/>
                <a:gd name="T25" fmla="*/ 28 h 76"/>
                <a:gd name="T26" fmla="*/ 48 w 62"/>
                <a:gd name="T27" fmla="*/ 20 h 76"/>
                <a:gd name="T28" fmla="*/ 54 w 62"/>
                <a:gd name="T29" fmla="*/ 21 h 76"/>
                <a:gd name="T30" fmla="*/ 53 w 62"/>
                <a:gd name="T31" fmla="*/ 28 h 76"/>
                <a:gd name="T32" fmla="*/ 52 w 62"/>
                <a:gd name="T33" fmla="*/ 29 h 76"/>
                <a:gd name="T34" fmla="*/ 54 w 62"/>
                <a:gd name="T35" fmla="*/ 30 h 76"/>
                <a:gd name="T36" fmla="*/ 56 w 62"/>
                <a:gd name="T37" fmla="*/ 38 h 76"/>
                <a:gd name="T38" fmla="*/ 54 w 62"/>
                <a:gd name="T39" fmla="*/ 40 h 76"/>
                <a:gd name="T40" fmla="*/ 57 w 62"/>
                <a:gd name="T41" fmla="*/ 41 h 76"/>
                <a:gd name="T42" fmla="*/ 57 w 62"/>
                <a:gd name="T43" fmla="*/ 49 h 76"/>
                <a:gd name="T44" fmla="*/ 56 w 62"/>
                <a:gd name="T45" fmla="*/ 50 h 76"/>
                <a:gd name="T46" fmla="*/ 57 w 62"/>
                <a:gd name="T47" fmla="*/ 51 h 76"/>
                <a:gd name="T48" fmla="*/ 60 w 62"/>
                <a:gd name="T49" fmla="*/ 59 h 76"/>
                <a:gd name="T50" fmla="*/ 59 w 62"/>
                <a:gd name="T51" fmla="*/ 60 h 76"/>
                <a:gd name="T52" fmla="*/ 55 w 62"/>
                <a:gd name="T53" fmla="*/ 62 h 76"/>
                <a:gd name="T54" fmla="*/ 22 w 62"/>
                <a:gd name="T55" fmla="*/ 76 h 76"/>
                <a:gd name="T56" fmla="*/ 18 w 62"/>
                <a:gd name="T5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2" h="76">
                  <a:moveTo>
                    <a:pt x="18" y="76"/>
                  </a:moveTo>
                  <a:cubicBezTo>
                    <a:pt x="16" y="76"/>
                    <a:pt x="14" y="75"/>
                    <a:pt x="12" y="76"/>
                  </a:cubicBezTo>
                  <a:cubicBezTo>
                    <a:pt x="11" y="76"/>
                    <a:pt x="11" y="75"/>
                    <a:pt x="11" y="75"/>
                  </a:cubicBezTo>
                  <a:cubicBezTo>
                    <a:pt x="7" y="66"/>
                    <a:pt x="4" y="58"/>
                    <a:pt x="1" y="49"/>
                  </a:cubicBezTo>
                  <a:cubicBezTo>
                    <a:pt x="1" y="49"/>
                    <a:pt x="0" y="48"/>
                    <a:pt x="1" y="48"/>
                  </a:cubicBezTo>
                  <a:cubicBezTo>
                    <a:pt x="6" y="42"/>
                    <a:pt x="6" y="34"/>
                    <a:pt x="8" y="27"/>
                  </a:cubicBezTo>
                  <a:cubicBezTo>
                    <a:pt x="10" y="19"/>
                    <a:pt x="9" y="13"/>
                    <a:pt x="5" y="6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8" y="0"/>
                    <a:pt x="11" y="0"/>
                    <a:pt x="12" y="1"/>
                  </a:cubicBezTo>
                  <a:cubicBezTo>
                    <a:pt x="15" y="4"/>
                    <a:pt x="18" y="7"/>
                    <a:pt x="20" y="11"/>
                  </a:cubicBezTo>
                  <a:cubicBezTo>
                    <a:pt x="22" y="14"/>
                    <a:pt x="22" y="18"/>
                    <a:pt x="23" y="21"/>
                  </a:cubicBezTo>
                  <a:cubicBezTo>
                    <a:pt x="23" y="24"/>
                    <a:pt x="24" y="26"/>
                    <a:pt x="24" y="29"/>
                  </a:cubicBezTo>
                  <a:cubicBezTo>
                    <a:pt x="25" y="29"/>
                    <a:pt x="25" y="28"/>
                    <a:pt x="26" y="28"/>
                  </a:cubicBezTo>
                  <a:cubicBezTo>
                    <a:pt x="33" y="25"/>
                    <a:pt x="40" y="22"/>
                    <a:pt x="48" y="20"/>
                  </a:cubicBezTo>
                  <a:cubicBezTo>
                    <a:pt x="51" y="18"/>
                    <a:pt x="52" y="19"/>
                    <a:pt x="54" y="21"/>
                  </a:cubicBezTo>
                  <a:cubicBezTo>
                    <a:pt x="55" y="23"/>
                    <a:pt x="55" y="26"/>
                    <a:pt x="53" y="28"/>
                  </a:cubicBezTo>
                  <a:cubicBezTo>
                    <a:pt x="53" y="28"/>
                    <a:pt x="51" y="29"/>
                    <a:pt x="52" y="29"/>
                  </a:cubicBezTo>
                  <a:cubicBezTo>
                    <a:pt x="52" y="30"/>
                    <a:pt x="53" y="30"/>
                    <a:pt x="54" y="30"/>
                  </a:cubicBezTo>
                  <a:cubicBezTo>
                    <a:pt x="57" y="31"/>
                    <a:pt x="58" y="35"/>
                    <a:pt x="56" y="38"/>
                  </a:cubicBezTo>
                  <a:cubicBezTo>
                    <a:pt x="55" y="39"/>
                    <a:pt x="54" y="39"/>
                    <a:pt x="54" y="40"/>
                  </a:cubicBezTo>
                  <a:cubicBezTo>
                    <a:pt x="54" y="41"/>
                    <a:pt x="56" y="41"/>
                    <a:pt x="57" y="41"/>
                  </a:cubicBezTo>
                  <a:cubicBezTo>
                    <a:pt x="59" y="42"/>
                    <a:pt x="60" y="46"/>
                    <a:pt x="57" y="49"/>
                  </a:cubicBezTo>
                  <a:cubicBezTo>
                    <a:pt x="57" y="50"/>
                    <a:pt x="57" y="50"/>
                    <a:pt x="56" y="50"/>
                  </a:cubicBezTo>
                  <a:cubicBezTo>
                    <a:pt x="56" y="51"/>
                    <a:pt x="56" y="51"/>
                    <a:pt x="57" y="51"/>
                  </a:cubicBezTo>
                  <a:cubicBezTo>
                    <a:pt x="61" y="52"/>
                    <a:pt x="62" y="55"/>
                    <a:pt x="60" y="59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8" y="61"/>
                    <a:pt x="57" y="62"/>
                    <a:pt x="55" y="62"/>
                  </a:cubicBezTo>
                  <a:cubicBezTo>
                    <a:pt x="44" y="67"/>
                    <a:pt x="33" y="71"/>
                    <a:pt x="22" y="76"/>
                  </a:cubicBezTo>
                  <a:cubicBezTo>
                    <a:pt x="21" y="76"/>
                    <a:pt x="20" y="76"/>
                    <a:pt x="18" y="76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01">
              <a:extLst>
                <a:ext uri="{FF2B5EF4-FFF2-40B4-BE49-F238E27FC236}">
                  <a16:creationId xmlns:a16="http://schemas.microsoft.com/office/drawing/2014/main" id="{31341E0B-C090-4C70-93B0-8E9D0515A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9" y="1839"/>
              <a:ext cx="66" cy="79"/>
            </a:xfrm>
            <a:custGeom>
              <a:avLst/>
              <a:gdLst>
                <a:gd name="T0" fmla="*/ 7 w 37"/>
                <a:gd name="T1" fmla="*/ 27 h 45"/>
                <a:gd name="T2" fmla="*/ 1 w 37"/>
                <a:gd name="T3" fmla="*/ 10 h 45"/>
                <a:gd name="T4" fmla="*/ 2 w 37"/>
                <a:gd name="T5" fmla="*/ 8 h 45"/>
                <a:gd name="T6" fmla="*/ 22 w 37"/>
                <a:gd name="T7" fmla="*/ 0 h 45"/>
                <a:gd name="T8" fmla="*/ 24 w 37"/>
                <a:gd name="T9" fmla="*/ 1 h 45"/>
                <a:gd name="T10" fmla="*/ 37 w 37"/>
                <a:gd name="T11" fmla="*/ 34 h 45"/>
                <a:gd name="T12" fmla="*/ 35 w 37"/>
                <a:gd name="T13" fmla="*/ 36 h 45"/>
                <a:gd name="T14" fmla="*/ 16 w 37"/>
                <a:gd name="T15" fmla="*/ 44 h 45"/>
                <a:gd name="T16" fmla="*/ 14 w 37"/>
                <a:gd name="T17" fmla="*/ 43 h 45"/>
                <a:gd name="T18" fmla="*/ 7 w 37"/>
                <a:gd name="T19" fmla="*/ 2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45">
                  <a:moveTo>
                    <a:pt x="7" y="27"/>
                  </a:moveTo>
                  <a:cubicBezTo>
                    <a:pt x="5" y="21"/>
                    <a:pt x="3" y="16"/>
                    <a:pt x="1" y="10"/>
                  </a:cubicBezTo>
                  <a:cubicBezTo>
                    <a:pt x="0" y="9"/>
                    <a:pt x="0" y="9"/>
                    <a:pt x="2" y="8"/>
                  </a:cubicBezTo>
                  <a:cubicBezTo>
                    <a:pt x="8" y="6"/>
                    <a:pt x="15" y="3"/>
                    <a:pt x="22" y="0"/>
                  </a:cubicBezTo>
                  <a:cubicBezTo>
                    <a:pt x="23" y="0"/>
                    <a:pt x="23" y="0"/>
                    <a:pt x="24" y="1"/>
                  </a:cubicBezTo>
                  <a:cubicBezTo>
                    <a:pt x="28" y="12"/>
                    <a:pt x="32" y="23"/>
                    <a:pt x="37" y="34"/>
                  </a:cubicBezTo>
                  <a:cubicBezTo>
                    <a:pt x="37" y="35"/>
                    <a:pt x="37" y="36"/>
                    <a:pt x="35" y="36"/>
                  </a:cubicBezTo>
                  <a:cubicBezTo>
                    <a:pt x="29" y="39"/>
                    <a:pt x="23" y="41"/>
                    <a:pt x="16" y="44"/>
                  </a:cubicBezTo>
                  <a:cubicBezTo>
                    <a:pt x="15" y="45"/>
                    <a:pt x="14" y="44"/>
                    <a:pt x="14" y="43"/>
                  </a:cubicBezTo>
                  <a:cubicBezTo>
                    <a:pt x="12" y="37"/>
                    <a:pt x="9" y="32"/>
                    <a:pt x="7" y="27"/>
                  </a:cubicBezTo>
                  <a:close/>
                </a:path>
              </a:pathLst>
            </a:custGeom>
            <a:solidFill>
              <a:srgbClr val="3D6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02">
              <a:extLst>
                <a:ext uri="{FF2B5EF4-FFF2-40B4-BE49-F238E27FC236}">
                  <a16:creationId xmlns:a16="http://schemas.microsoft.com/office/drawing/2014/main" id="{1A0EFFB6-65D3-4F58-899A-373B1C5B3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1" y="2156"/>
              <a:ext cx="158" cy="186"/>
            </a:xfrm>
            <a:custGeom>
              <a:avLst/>
              <a:gdLst>
                <a:gd name="T0" fmla="*/ 8 w 89"/>
                <a:gd name="T1" fmla="*/ 89 h 105"/>
                <a:gd name="T2" fmla="*/ 1 w 89"/>
                <a:gd name="T3" fmla="*/ 84 h 105"/>
                <a:gd name="T4" fmla="*/ 0 w 89"/>
                <a:gd name="T5" fmla="*/ 82 h 105"/>
                <a:gd name="T6" fmla="*/ 10 w 89"/>
                <a:gd name="T7" fmla="*/ 46 h 105"/>
                <a:gd name="T8" fmla="*/ 11 w 89"/>
                <a:gd name="T9" fmla="*/ 45 h 105"/>
                <a:gd name="T10" fmla="*/ 36 w 89"/>
                <a:gd name="T11" fmla="*/ 29 h 105"/>
                <a:gd name="T12" fmla="*/ 49 w 89"/>
                <a:gd name="T13" fmla="*/ 4 h 105"/>
                <a:gd name="T14" fmla="*/ 54 w 89"/>
                <a:gd name="T15" fmla="*/ 0 h 105"/>
                <a:gd name="T16" fmla="*/ 60 w 89"/>
                <a:gd name="T17" fmla="*/ 4 h 105"/>
                <a:gd name="T18" fmla="*/ 61 w 89"/>
                <a:gd name="T19" fmla="*/ 21 h 105"/>
                <a:gd name="T20" fmla="*/ 56 w 89"/>
                <a:gd name="T21" fmla="*/ 34 h 105"/>
                <a:gd name="T22" fmla="*/ 51 w 89"/>
                <a:gd name="T23" fmla="*/ 43 h 105"/>
                <a:gd name="T24" fmla="*/ 54 w 89"/>
                <a:gd name="T25" fmla="*/ 44 h 105"/>
                <a:gd name="T26" fmla="*/ 83 w 89"/>
                <a:gd name="T27" fmla="*/ 52 h 105"/>
                <a:gd name="T28" fmla="*/ 89 w 89"/>
                <a:gd name="T29" fmla="*/ 58 h 105"/>
                <a:gd name="T30" fmla="*/ 83 w 89"/>
                <a:gd name="T31" fmla="*/ 65 h 105"/>
                <a:gd name="T32" fmla="*/ 80 w 89"/>
                <a:gd name="T33" fmla="*/ 66 h 105"/>
                <a:gd name="T34" fmla="*/ 82 w 89"/>
                <a:gd name="T35" fmla="*/ 68 h 105"/>
                <a:gd name="T36" fmla="*/ 78 w 89"/>
                <a:gd name="T37" fmla="*/ 78 h 105"/>
                <a:gd name="T38" fmla="*/ 74 w 89"/>
                <a:gd name="T39" fmla="*/ 79 h 105"/>
                <a:gd name="T40" fmla="*/ 76 w 89"/>
                <a:gd name="T41" fmla="*/ 82 h 105"/>
                <a:gd name="T42" fmla="*/ 70 w 89"/>
                <a:gd name="T43" fmla="*/ 91 h 105"/>
                <a:gd name="T44" fmla="*/ 69 w 89"/>
                <a:gd name="T45" fmla="*/ 92 h 105"/>
                <a:gd name="T46" fmla="*/ 68 w 89"/>
                <a:gd name="T47" fmla="*/ 93 h 105"/>
                <a:gd name="T48" fmla="*/ 65 w 89"/>
                <a:gd name="T49" fmla="*/ 103 h 105"/>
                <a:gd name="T50" fmla="*/ 64 w 89"/>
                <a:gd name="T51" fmla="*/ 104 h 105"/>
                <a:gd name="T52" fmla="*/ 58 w 89"/>
                <a:gd name="T53" fmla="*/ 104 h 105"/>
                <a:gd name="T54" fmla="*/ 11 w 89"/>
                <a:gd name="T55" fmla="*/ 91 h 105"/>
                <a:gd name="T56" fmla="*/ 8 w 89"/>
                <a:gd name="T5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9" h="105">
                  <a:moveTo>
                    <a:pt x="8" y="89"/>
                  </a:moveTo>
                  <a:cubicBezTo>
                    <a:pt x="6" y="87"/>
                    <a:pt x="4" y="84"/>
                    <a:pt x="1" y="84"/>
                  </a:cubicBezTo>
                  <a:cubicBezTo>
                    <a:pt x="0" y="83"/>
                    <a:pt x="0" y="82"/>
                    <a:pt x="0" y="82"/>
                  </a:cubicBezTo>
                  <a:cubicBezTo>
                    <a:pt x="4" y="70"/>
                    <a:pt x="7" y="58"/>
                    <a:pt x="10" y="46"/>
                  </a:cubicBezTo>
                  <a:cubicBezTo>
                    <a:pt x="10" y="46"/>
                    <a:pt x="10" y="45"/>
                    <a:pt x="11" y="45"/>
                  </a:cubicBezTo>
                  <a:cubicBezTo>
                    <a:pt x="22" y="43"/>
                    <a:pt x="28" y="35"/>
                    <a:pt x="36" y="29"/>
                  </a:cubicBezTo>
                  <a:cubicBezTo>
                    <a:pt x="44" y="22"/>
                    <a:pt x="48" y="14"/>
                    <a:pt x="49" y="4"/>
                  </a:cubicBezTo>
                  <a:cubicBezTo>
                    <a:pt x="50" y="1"/>
                    <a:pt x="51" y="0"/>
                    <a:pt x="54" y="0"/>
                  </a:cubicBezTo>
                  <a:cubicBezTo>
                    <a:pt x="57" y="0"/>
                    <a:pt x="59" y="2"/>
                    <a:pt x="60" y="4"/>
                  </a:cubicBezTo>
                  <a:cubicBezTo>
                    <a:pt x="61" y="10"/>
                    <a:pt x="62" y="15"/>
                    <a:pt x="61" y="21"/>
                  </a:cubicBezTo>
                  <a:cubicBezTo>
                    <a:pt x="60" y="25"/>
                    <a:pt x="57" y="29"/>
                    <a:pt x="56" y="34"/>
                  </a:cubicBezTo>
                  <a:cubicBezTo>
                    <a:pt x="54" y="37"/>
                    <a:pt x="53" y="40"/>
                    <a:pt x="51" y="43"/>
                  </a:cubicBezTo>
                  <a:cubicBezTo>
                    <a:pt x="52" y="44"/>
                    <a:pt x="53" y="44"/>
                    <a:pt x="54" y="44"/>
                  </a:cubicBezTo>
                  <a:cubicBezTo>
                    <a:pt x="64" y="47"/>
                    <a:pt x="74" y="49"/>
                    <a:pt x="83" y="52"/>
                  </a:cubicBezTo>
                  <a:cubicBezTo>
                    <a:pt x="88" y="53"/>
                    <a:pt x="89" y="55"/>
                    <a:pt x="89" y="58"/>
                  </a:cubicBezTo>
                  <a:cubicBezTo>
                    <a:pt x="89" y="61"/>
                    <a:pt x="86" y="64"/>
                    <a:pt x="83" y="65"/>
                  </a:cubicBezTo>
                  <a:cubicBezTo>
                    <a:pt x="82" y="65"/>
                    <a:pt x="80" y="65"/>
                    <a:pt x="80" y="66"/>
                  </a:cubicBezTo>
                  <a:cubicBezTo>
                    <a:pt x="80" y="67"/>
                    <a:pt x="81" y="67"/>
                    <a:pt x="82" y="68"/>
                  </a:cubicBezTo>
                  <a:cubicBezTo>
                    <a:pt x="85" y="71"/>
                    <a:pt x="82" y="76"/>
                    <a:pt x="78" y="78"/>
                  </a:cubicBezTo>
                  <a:cubicBezTo>
                    <a:pt x="76" y="78"/>
                    <a:pt x="74" y="78"/>
                    <a:pt x="74" y="79"/>
                  </a:cubicBezTo>
                  <a:cubicBezTo>
                    <a:pt x="74" y="80"/>
                    <a:pt x="76" y="81"/>
                    <a:pt x="76" y="82"/>
                  </a:cubicBezTo>
                  <a:cubicBezTo>
                    <a:pt x="78" y="85"/>
                    <a:pt x="75" y="90"/>
                    <a:pt x="70" y="91"/>
                  </a:cubicBezTo>
                  <a:cubicBezTo>
                    <a:pt x="70" y="91"/>
                    <a:pt x="69" y="91"/>
                    <a:pt x="69" y="92"/>
                  </a:cubicBezTo>
                  <a:cubicBezTo>
                    <a:pt x="68" y="92"/>
                    <a:pt x="67" y="92"/>
                    <a:pt x="68" y="93"/>
                  </a:cubicBezTo>
                  <a:cubicBezTo>
                    <a:pt x="72" y="97"/>
                    <a:pt x="70" y="101"/>
                    <a:pt x="65" y="103"/>
                  </a:cubicBezTo>
                  <a:cubicBezTo>
                    <a:pt x="65" y="104"/>
                    <a:pt x="64" y="104"/>
                    <a:pt x="64" y="104"/>
                  </a:cubicBezTo>
                  <a:cubicBezTo>
                    <a:pt x="62" y="105"/>
                    <a:pt x="60" y="104"/>
                    <a:pt x="58" y="104"/>
                  </a:cubicBezTo>
                  <a:cubicBezTo>
                    <a:pt x="42" y="100"/>
                    <a:pt x="27" y="95"/>
                    <a:pt x="11" y="91"/>
                  </a:cubicBezTo>
                  <a:cubicBezTo>
                    <a:pt x="10" y="91"/>
                    <a:pt x="8" y="90"/>
                    <a:pt x="8" y="89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03">
              <a:extLst>
                <a:ext uri="{FF2B5EF4-FFF2-40B4-BE49-F238E27FC236}">
                  <a16:creationId xmlns:a16="http://schemas.microsoft.com/office/drawing/2014/main" id="{BE896A21-9182-44B6-9E04-AA6FF267C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4" y="2211"/>
              <a:ext cx="80" cy="105"/>
            </a:xfrm>
            <a:custGeom>
              <a:avLst/>
              <a:gdLst>
                <a:gd name="T0" fmla="*/ 7 w 45"/>
                <a:gd name="T1" fmla="*/ 25 h 59"/>
                <a:gd name="T2" fmla="*/ 13 w 45"/>
                <a:gd name="T3" fmla="*/ 3 h 59"/>
                <a:gd name="T4" fmla="*/ 16 w 45"/>
                <a:gd name="T5" fmla="*/ 1 h 59"/>
                <a:gd name="T6" fmla="*/ 43 w 45"/>
                <a:gd name="T7" fmla="*/ 8 h 59"/>
                <a:gd name="T8" fmla="*/ 44 w 45"/>
                <a:gd name="T9" fmla="*/ 11 h 59"/>
                <a:gd name="T10" fmla="*/ 32 w 45"/>
                <a:gd name="T11" fmla="*/ 56 h 59"/>
                <a:gd name="T12" fmla="*/ 29 w 45"/>
                <a:gd name="T13" fmla="*/ 58 h 59"/>
                <a:gd name="T14" fmla="*/ 3 w 45"/>
                <a:gd name="T15" fmla="*/ 51 h 59"/>
                <a:gd name="T16" fmla="*/ 1 w 45"/>
                <a:gd name="T17" fmla="*/ 48 h 59"/>
                <a:gd name="T18" fmla="*/ 7 w 45"/>
                <a:gd name="T19" fmla="*/ 2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59">
                  <a:moveTo>
                    <a:pt x="7" y="25"/>
                  </a:moveTo>
                  <a:cubicBezTo>
                    <a:pt x="9" y="18"/>
                    <a:pt x="11" y="10"/>
                    <a:pt x="13" y="3"/>
                  </a:cubicBezTo>
                  <a:cubicBezTo>
                    <a:pt x="13" y="1"/>
                    <a:pt x="14" y="0"/>
                    <a:pt x="16" y="1"/>
                  </a:cubicBezTo>
                  <a:cubicBezTo>
                    <a:pt x="25" y="4"/>
                    <a:pt x="34" y="6"/>
                    <a:pt x="43" y="8"/>
                  </a:cubicBezTo>
                  <a:cubicBezTo>
                    <a:pt x="45" y="9"/>
                    <a:pt x="45" y="10"/>
                    <a:pt x="44" y="11"/>
                  </a:cubicBezTo>
                  <a:cubicBezTo>
                    <a:pt x="40" y="26"/>
                    <a:pt x="36" y="41"/>
                    <a:pt x="32" y="56"/>
                  </a:cubicBezTo>
                  <a:cubicBezTo>
                    <a:pt x="32" y="58"/>
                    <a:pt x="31" y="59"/>
                    <a:pt x="29" y="58"/>
                  </a:cubicBezTo>
                  <a:cubicBezTo>
                    <a:pt x="20" y="56"/>
                    <a:pt x="11" y="53"/>
                    <a:pt x="3" y="51"/>
                  </a:cubicBezTo>
                  <a:cubicBezTo>
                    <a:pt x="0" y="50"/>
                    <a:pt x="0" y="49"/>
                    <a:pt x="1" y="48"/>
                  </a:cubicBezTo>
                  <a:cubicBezTo>
                    <a:pt x="3" y="40"/>
                    <a:pt x="5" y="33"/>
                    <a:pt x="7" y="25"/>
                  </a:cubicBezTo>
                  <a:close/>
                </a:path>
              </a:pathLst>
            </a:custGeom>
            <a:solidFill>
              <a:srgbClr val="3D6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04">
              <a:extLst>
                <a:ext uri="{FF2B5EF4-FFF2-40B4-BE49-F238E27FC236}">
                  <a16:creationId xmlns:a16="http://schemas.microsoft.com/office/drawing/2014/main" id="{353118FA-018B-4246-9A2C-55E10AE29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6" y="1227"/>
              <a:ext cx="160" cy="186"/>
            </a:xfrm>
            <a:custGeom>
              <a:avLst/>
              <a:gdLst>
                <a:gd name="T0" fmla="*/ 8 w 90"/>
                <a:gd name="T1" fmla="*/ 89 h 105"/>
                <a:gd name="T2" fmla="*/ 1 w 90"/>
                <a:gd name="T3" fmla="*/ 83 h 105"/>
                <a:gd name="T4" fmla="*/ 1 w 90"/>
                <a:gd name="T5" fmla="*/ 82 h 105"/>
                <a:gd name="T6" fmla="*/ 10 w 90"/>
                <a:gd name="T7" fmla="*/ 46 h 105"/>
                <a:gd name="T8" fmla="*/ 12 w 90"/>
                <a:gd name="T9" fmla="*/ 45 h 105"/>
                <a:gd name="T10" fmla="*/ 36 w 90"/>
                <a:gd name="T11" fmla="*/ 28 h 105"/>
                <a:gd name="T12" fmla="*/ 50 w 90"/>
                <a:gd name="T13" fmla="*/ 4 h 105"/>
                <a:gd name="T14" fmla="*/ 54 w 90"/>
                <a:gd name="T15" fmla="*/ 0 h 105"/>
                <a:gd name="T16" fmla="*/ 60 w 90"/>
                <a:gd name="T17" fmla="*/ 4 h 105"/>
                <a:gd name="T18" fmla="*/ 61 w 90"/>
                <a:gd name="T19" fmla="*/ 21 h 105"/>
                <a:gd name="T20" fmla="*/ 56 w 90"/>
                <a:gd name="T21" fmla="*/ 34 h 105"/>
                <a:gd name="T22" fmla="*/ 52 w 90"/>
                <a:gd name="T23" fmla="*/ 43 h 105"/>
                <a:gd name="T24" fmla="*/ 54 w 90"/>
                <a:gd name="T25" fmla="*/ 44 h 105"/>
                <a:gd name="T26" fmla="*/ 84 w 90"/>
                <a:gd name="T27" fmla="*/ 52 h 105"/>
                <a:gd name="T28" fmla="*/ 90 w 90"/>
                <a:gd name="T29" fmla="*/ 58 h 105"/>
                <a:gd name="T30" fmla="*/ 83 w 90"/>
                <a:gd name="T31" fmla="*/ 65 h 105"/>
                <a:gd name="T32" fmla="*/ 80 w 90"/>
                <a:gd name="T33" fmla="*/ 66 h 105"/>
                <a:gd name="T34" fmla="*/ 82 w 90"/>
                <a:gd name="T35" fmla="*/ 68 h 105"/>
                <a:gd name="T36" fmla="*/ 78 w 90"/>
                <a:gd name="T37" fmla="*/ 78 h 105"/>
                <a:gd name="T38" fmla="*/ 74 w 90"/>
                <a:gd name="T39" fmla="*/ 79 h 105"/>
                <a:gd name="T40" fmla="*/ 76 w 90"/>
                <a:gd name="T41" fmla="*/ 82 h 105"/>
                <a:gd name="T42" fmla="*/ 71 w 90"/>
                <a:gd name="T43" fmla="*/ 91 h 105"/>
                <a:gd name="T44" fmla="*/ 69 w 90"/>
                <a:gd name="T45" fmla="*/ 91 h 105"/>
                <a:gd name="T46" fmla="*/ 68 w 90"/>
                <a:gd name="T47" fmla="*/ 93 h 105"/>
                <a:gd name="T48" fmla="*/ 66 w 90"/>
                <a:gd name="T49" fmla="*/ 103 h 105"/>
                <a:gd name="T50" fmla="*/ 64 w 90"/>
                <a:gd name="T51" fmla="*/ 104 h 105"/>
                <a:gd name="T52" fmla="*/ 58 w 90"/>
                <a:gd name="T53" fmla="*/ 104 h 105"/>
                <a:gd name="T54" fmla="*/ 12 w 90"/>
                <a:gd name="T55" fmla="*/ 91 h 105"/>
                <a:gd name="T56" fmla="*/ 8 w 90"/>
                <a:gd name="T5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0" h="105">
                  <a:moveTo>
                    <a:pt x="8" y="89"/>
                  </a:moveTo>
                  <a:cubicBezTo>
                    <a:pt x="6" y="87"/>
                    <a:pt x="5" y="84"/>
                    <a:pt x="1" y="83"/>
                  </a:cubicBezTo>
                  <a:cubicBezTo>
                    <a:pt x="0" y="83"/>
                    <a:pt x="1" y="82"/>
                    <a:pt x="1" y="82"/>
                  </a:cubicBezTo>
                  <a:cubicBezTo>
                    <a:pt x="4" y="70"/>
                    <a:pt x="7" y="58"/>
                    <a:pt x="10" y="46"/>
                  </a:cubicBezTo>
                  <a:cubicBezTo>
                    <a:pt x="11" y="45"/>
                    <a:pt x="11" y="45"/>
                    <a:pt x="12" y="45"/>
                  </a:cubicBezTo>
                  <a:cubicBezTo>
                    <a:pt x="22" y="42"/>
                    <a:pt x="28" y="35"/>
                    <a:pt x="36" y="28"/>
                  </a:cubicBezTo>
                  <a:cubicBezTo>
                    <a:pt x="44" y="22"/>
                    <a:pt x="48" y="14"/>
                    <a:pt x="50" y="4"/>
                  </a:cubicBezTo>
                  <a:cubicBezTo>
                    <a:pt x="50" y="1"/>
                    <a:pt x="51" y="0"/>
                    <a:pt x="54" y="0"/>
                  </a:cubicBezTo>
                  <a:cubicBezTo>
                    <a:pt x="57" y="0"/>
                    <a:pt x="60" y="2"/>
                    <a:pt x="60" y="4"/>
                  </a:cubicBezTo>
                  <a:cubicBezTo>
                    <a:pt x="61" y="10"/>
                    <a:pt x="62" y="15"/>
                    <a:pt x="61" y="21"/>
                  </a:cubicBezTo>
                  <a:cubicBezTo>
                    <a:pt x="60" y="25"/>
                    <a:pt x="58" y="29"/>
                    <a:pt x="56" y="34"/>
                  </a:cubicBezTo>
                  <a:cubicBezTo>
                    <a:pt x="55" y="37"/>
                    <a:pt x="53" y="40"/>
                    <a:pt x="52" y="43"/>
                  </a:cubicBezTo>
                  <a:cubicBezTo>
                    <a:pt x="52" y="44"/>
                    <a:pt x="53" y="43"/>
                    <a:pt x="54" y="44"/>
                  </a:cubicBezTo>
                  <a:cubicBezTo>
                    <a:pt x="64" y="46"/>
                    <a:pt x="74" y="49"/>
                    <a:pt x="84" y="52"/>
                  </a:cubicBezTo>
                  <a:cubicBezTo>
                    <a:pt x="88" y="53"/>
                    <a:pt x="90" y="55"/>
                    <a:pt x="90" y="58"/>
                  </a:cubicBezTo>
                  <a:cubicBezTo>
                    <a:pt x="89" y="61"/>
                    <a:pt x="87" y="64"/>
                    <a:pt x="83" y="65"/>
                  </a:cubicBezTo>
                  <a:cubicBezTo>
                    <a:pt x="82" y="65"/>
                    <a:pt x="81" y="65"/>
                    <a:pt x="80" y="66"/>
                  </a:cubicBezTo>
                  <a:cubicBezTo>
                    <a:pt x="80" y="67"/>
                    <a:pt x="81" y="67"/>
                    <a:pt x="82" y="68"/>
                  </a:cubicBezTo>
                  <a:cubicBezTo>
                    <a:pt x="85" y="71"/>
                    <a:pt x="83" y="76"/>
                    <a:pt x="78" y="78"/>
                  </a:cubicBezTo>
                  <a:cubicBezTo>
                    <a:pt x="77" y="78"/>
                    <a:pt x="75" y="77"/>
                    <a:pt x="74" y="79"/>
                  </a:cubicBezTo>
                  <a:cubicBezTo>
                    <a:pt x="74" y="80"/>
                    <a:pt x="76" y="81"/>
                    <a:pt x="76" y="82"/>
                  </a:cubicBezTo>
                  <a:cubicBezTo>
                    <a:pt x="79" y="85"/>
                    <a:pt x="76" y="90"/>
                    <a:pt x="71" y="91"/>
                  </a:cubicBezTo>
                  <a:cubicBezTo>
                    <a:pt x="70" y="91"/>
                    <a:pt x="69" y="91"/>
                    <a:pt x="69" y="91"/>
                  </a:cubicBezTo>
                  <a:cubicBezTo>
                    <a:pt x="68" y="92"/>
                    <a:pt x="68" y="92"/>
                    <a:pt x="68" y="93"/>
                  </a:cubicBezTo>
                  <a:cubicBezTo>
                    <a:pt x="72" y="97"/>
                    <a:pt x="71" y="101"/>
                    <a:pt x="66" y="103"/>
                  </a:cubicBezTo>
                  <a:cubicBezTo>
                    <a:pt x="65" y="103"/>
                    <a:pt x="64" y="104"/>
                    <a:pt x="64" y="104"/>
                  </a:cubicBezTo>
                  <a:cubicBezTo>
                    <a:pt x="62" y="105"/>
                    <a:pt x="60" y="104"/>
                    <a:pt x="58" y="104"/>
                  </a:cubicBezTo>
                  <a:cubicBezTo>
                    <a:pt x="43" y="99"/>
                    <a:pt x="27" y="95"/>
                    <a:pt x="12" y="91"/>
                  </a:cubicBezTo>
                  <a:cubicBezTo>
                    <a:pt x="10" y="91"/>
                    <a:pt x="9" y="90"/>
                    <a:pt x="8" y="89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05">
              <a:extLst>
                <a:ext uri="{FF2B5EF4-FFF2-40B4-BE49-F238E27FC236}">
                  <a16:creationId xmlns:a16="http://schemas.microsoft.com/office/drawing/2014/main" id="{6B2F47FF-6961-4BD4-B94F-75DAFDCF5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0" y="1282"/>
              <a:ext cx="78" cy="103"/>
            </a:xfrm>
            <a:custGeom>
              <a:avLst/>
              <a:gdLst>
                <a:gd name="T0" fmla="*/ 6 w 44"/>
                <a:gd name="T1" fmla="*/ 25 h 58"/>
                <a:gd name="T2" fmla="*/ 12 w 44"/>
                <a:gd name="T3" fmla="*/ 3 h 58"/>
                <a:gd name="T4" fmla="*/ 15 w 44"/>
                <a:gd name="T5" fmla="*/ 1 h 58"/>
                <a:gd name="T6" fmla="*/ 42 w 44"/>
                <a:gd name="T7" fmla="*/ 8 h 58"/>
                <a:gd name="T8" fmla="*/ 44 w 44"/>
                <a:gd name="T9" fmla="*/ 11 h 58"/>
                <a:gd name="T10" fmla="*/ 31 w 44"/>
                <a:gd name="T11" fmla="*/ 56 h 58"/>
                <a:gd name="T12" fmla="*/ 28 w 44"/>
                <a:gd name="T13" fmla="*/ 58 h 58"/>
                <a:gd name="T14" fmla="*/ 2 w 44"/>
                <a:gd name="T15" fmla="*/ 51 h 58"/>
                <a:gd name="T16" fmla="*/ 0 w 44"/>
                <a:gd name="T17" fmla="*/ 47 h 58"/>
                <a:gd name="T18" fmla="*/ 6 w 44"/>
                <a:gd name="T19" fmla="*/ 2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8">
                  <a:moveTo>
                    <a:pt x="6" y="25"/>
                  </a:moveTo>
                  <a:cubicBezTo>
                    <a:pt x="8" y="18"/>
                    <a:pt x="10" y="10"/>
                    <a:pt x="12" y="3"/>
                  </a:cubicBezTo>
                  <a:cubicBezTo>
                    <a:pt x="13" y="1"/>
                    <a:pt x="13" y="0"/>
                    <a:pt x="15" y="1"/>
                  </a:cubicBezTo>
                  <a:cubicBezTo>
                    <a:pt x="24" y="3"/>
                    <a:pt x="33" y="6"/>
                    <a:pt x="42" y="8"/>
                  </a:cubicBezTo>
                  <a:cubicBezTo>
                    <a:pt x="44" y="9"/>
                    <a:pt x="44" y="9"/>
                    <a:pt x="44" y="11"/>
                  </a:cubicBezTo>
                  <a:cubicBezTo>
                    <a:pt x="40" y="26"/>
                    <a:pt x="35" y="41"/>
                    <a:pt x="31" y="56"/>
                  </a:cubicBezTo>
                  <a:cubicBezTo>
                    <a:pt x="31" y="58"/>
                    <a:pt x="30" y="58"/>
                    <a:pt x="28" y="58"/>
                  </a:cubicBezTo>
                  <a:cubicBezTo>
                    <a:pt x="20" y="55"/>
                    <a:pt x="11" y="53"/>
                    <a:pt x="2" y="51"/>
                  </a:cubicBezTo>
                  <a:cubicBezTo>
                    <a:pt x="0" y="50"/>
                    <a:pt x="0" y="49"/>
                    <a:pt x="0" y="47"/>
                  </a:cubicBezTo>
                  <a:cubicBezTo>
                    <a:pt x="2" y="40"/>
                    <a:pt x="4" y="32"/>
                    <a:pt x="6" y="25"/>
                  </a:cubicBezTo>
                  <a:close/>
                </a:path>
              </a:pathLst>
            </a:custGeom>
            <a:solidFill>
              <a:srgbClr val="3D6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06">
              <a:extLst>
                <a:ext uri="{FF2B5EF4-FFF2-40B4-BE49-F238E27FC236}">
                  <a16:creationId xmlns:a16="http://schemas.microsoft.com/office/drawing/2014/main" id="{5E0361FF-C7AA-4D9E-945E-835B94371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" y="2594"/>
              <a:ext cx="182" cy="227"/>
            </a:xfrm>
            <a:custGeom>
              <a:avLst/>
              <a:gdLst>
                <a:gd name="T0" fmla="*/ 15 w 102"/>
                <a:gd name="T1" fmla="*/ 127 h 128"/>
                <a:gd name="T2" fmla="*/ 5 w 102"/>
                <a:gd name="T3" fmla="*/ 123 h 128"/>
                <a:gd name="T4" fmla="*/ 3 w 102"/>
                <a:gd name="T5" fmla="*/ 121 h 128"/>
                <a:gd name="T6" fmla="*/ 1 w 102"/>
                <a:gd name="T7" fmla="*/ 74 h 128"/>
                <a:gd name="T8" fmla="*/ 2 w 102"/>
                <a:gd name="T9" fmla="*/ 72 h 128"/>
                <a:gd name="T10" fmla="*/ 24 w 102"/>
                <a:gd name="T11" fmla="*/ 43 h 128"/>
                <a:gd name="T12" fmla="*/ 31 w 102"/>
                <a:gd name="T13" fmla="*/ 7 h 128"/>
                <a:gd name="T14" fmla="*/ 35 w 102"/>
                <a:gd name="T15" fmla="*/ 1 h 128"/>
                <a:gd name="T16" fmla="*/ 44 w 102"/>
                <a:gd name="T17" fmla="*/ 3 h 128"/>
                <a:gd name="T18" fmla="*/ 52 w 102"/>
                <a:gd name="T19" fmla="*/ 23 h 128"/>
                <a:gd name="T20" fmla="*/ 51 w 102"/>
                <a:gd name="T21" fmla="*/ 41 h 128"/>
                <a:gd name="T22" fmla="*/ 49 w 102"/>
                <a:gd name="T23" fmla="*/ 53 h 128"/>
                <a:gd name="T24" fmla="*/ 52 w 102"/>
                <a:gd name="T25" fmla="*/ 54 h 128"/>
                <a:gd name="T26" fmla="*/ 92 w 102"/>
                <a:gd name="T27" fmla="*/ 51 h 128"/>
                <a:gd name="T28" fmla="*/ 101 w 102"/>
                <a:gd name="T29" fmla="*/ 56 h 128"/>
                <a:gd name="T30" fmla="*/ 96 w 102"/>
                <a:gd name="T31" fmla="*/ 68 h 128"/>
                <a:gd name="T32" fmla="*/ 93 w 102"/>
                <a:gd name="T33" fmla="*/ 70 h 128"/>
                <a:gd name="T34" fmla="*/ 96 w 102"/>
                <a:gd name="T35" fmla="*/ 71 h 128"/>
                <a:gd name="T36" fmla="*/ 95 w 102"/>
                <a:gd name="T37" fmla="*/ 85 h 128"/>
                <a:gd name="T38" fmla="*/ 91 w 102"/>
                <a:gd name="T39" fmla="*/ 88 h 128"/>
                <a:gd name="T40" fmla="*/ 95 w 102"/>
                <a:gd name="T41" fmla="*/ 90 h 128"/>
                <a:gd name="T42" fmla="*/ 92 w 102"/>
                <a:gd name="T43" fmla="*/ 104 h 128"/>
                <a:gd name="T44" fmla="*/ 90 w 102"/>
                <a:gd name="T45" fmla="*/ 105 h 128"/>
                <a:gd name="T46" fmla="*/ 90 w 102"/>
                <a:gd name="T47" fmla="*/ 107 h 128"/>
                <a:gd name="T48" fmla="*/ 90 w 102"/>
                <a:gd name="T49" fmla="*/ 121 h 128"/>
                <a:gd name="T50" fmla="*/ 89 w 102"/>
                <a:gd name="T51" fmla="*/ 122 h 128"/>
                <a:gd name="T52" fmla="*/ 82 w 102"/>
                <a:gd name="T53" fmla="*/ 124 h 128"/>
                <a:gd name="T54" fmla="*/ 20 w 102"/>
                <a:gd name="T55" fmla="*/ 128 h 128"/>
                <a:gd name="T56" fmla="*/ 15 w 102"/>
                <a:gd name="T57" fmla="*/ 12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2" h="128">
                  <a:moveTo>
                    <a:pt x="15" y="127"/>
                  </a:moveTo>
                  <a:cubicBezTo>
                    <a:pt x="12" y="125"/>
                    <a:pt x="9" y="122"/>
                    <a:pt x="5" y="123"/>
                  </a:cubicBezTo>
                  <a:cubicBezTo>
                    <a:pt x="3" y="123"/>
                    <a:pt x="3" y="122"/>
                    <a:pt x="3" y="121"/>
                  </a:cubicBezTo>
                  <a:cubicBezTo>
                    <a:pt x="2" y="105"/>
                    <a:pt x="1" y="90"/>
                    <a:pt x="1" y="74"/>
                  </a:cubicBezTo>
                  <a:cubicBezTo>
                    <a:pt x="0" y="73"/>
                    <a:pt x="0" y="72"/>
                    <a:pt x="2" y="72"/>
                  </a:cubicBezTo>
                  <a:cubicBezTo>
                    <a:pt x="13" y="65"/>
                    <a:pt x="18" y="53"/>
                    <a:pt x="24" y="43"/>
                  </a:cubicBezTo>
                  <a:cubicBezTo>
                    <a:pt x="31" y="31"/>
                    <a:pt x="33" y="20"/>
                    <a:pt x="31" y="7"/>
                  </a:cubicBezTo>
                  <a:cubicBezTo>
                    <a:pt x="30" y="3"/>
                    <a:pt x="32" y="2"/>
                    <a:pt x="35" y="1"/>
                  </a:cubicBezTo>
                  <a:cubicBezTo>
                    <a:pt x="39" y="0"/>
                    <a:pt x="42" y="1"/>
                    <a:pt x="44" y="3"/>
                  </a:cubicBezTo>
                  <a:cubicBezTo>
                    <a:pt x="47" y="9"/>
                    <a:pt x="50" y="16"/>
                    <a:pt x="52" y="23"/>
                  </a:cubicBezTo>
                  <a:cubicBezTo>
                    <a:pt x="53" y="29"/>
                    <a:pt x="51" y="35"/>
                    <a:pt x="51" y="41"/>
                  </a:cubicBezTo>
                  <a:cubicBezTo>
                    <a:pt x="50" y="45"/>
                    <a:pt x="50" y="49"/>
                    <a:pt x="49" y="53"/>
                  </a:cubicBezTo>
                  <a:cubicBezTo>
                    <a:pt x="50" y="54"/>
                    <a:pt x="51" y="54"/>
                    <a:pt x="52" y="54"/>
                  </a:cubicBezTo>
                  <a:cubicBezTo>
                    <a:pt x="65" y="53"/>
                    <a:pt x="79" y="52"/>
                    <a:pt x="92" y="51"/>
                  </a:cubicBezTo>
                  <a:cubicBezTo>
                    <a:pt x="97" y="51"/>
                    <a:pt x="100" y="52"/>
                    <a:pt x="101" y="56"/>
                  </a:cubicBezTo>
                  <a:cubicBezTo>
                    <a:pt x="102" y="61"/>
                    <a:pt x="100" y="65"/>
                    <a:pt x="96" y="68"/>
                  </a:cubicBezTo>
                  <a:cubicBezTo>
                    <a:pt x="95" y="68"/>
                    <a:pt x="93" y="68"/>
                    <a:pt x="93" y="70"/>
                  </a:cubicBezTo>
                  <a:cubicBezTo>
                    <a:pt x="93" y="71"/>
                    <a:pt x="95" y="71"/>
                    <a:pt x="96" y="71"/>
                  </a:cubicBezTo>
                  <a:cubicBezTo>
                    <a:pt x="101" y="74"/>
                    <a:pt x="100" y="81"/>
                    <a:pt x="95" y="85"/>
                  </a:cubicBezTo>
                  <a:cubicBezTo>
                    <a:pt x="94" y="86"/>
                    <a:pt x="91" y="86"/>
                    <a:pt x="91" y="88"/>
                  </a:cubicBezTo>
                  <a:cubicBezTo>
                    <a:pt x="91" y="90"/>
                    <a:pt x="94" y="89"/>
                    <a:pt x="95" y="90"/>
                  </a:cubicBezTo>
                  <a:cubicBezTo>
                    <a:pt x="99" y="94"/>
                    <a:pt x="97" y="101"/>
                    <a:pt x="92" y="104"/>
                  </a:cubicBezTo>
                  <a:cubicBezTo>
                    <a:pt x="91" y="105"/>
                    <a:pt x="90" y="105"/>
                    <a:pt x="90" y="105"/>
                  </a:cubicBezTo>
                  <a:cubicBezTo>
                    <a:pt x="89" y="106"/>
                    <a:pt x="88" y="106"/>
                    <a:pt x="90" y="107"/>
                  </a:cubicBezTo>
                  <a:cubicBezTo>
                    <a:pt x="96" y="111"/>
                    <a:pt x="96" y="117"/>
                    <a:pt x="90" y="121"/>
                  </a:cubicBezTo>
                  <a:cubicBezTo>
                    <a:pt x="90" y="121"/>
                    <a:pt x="89" y="122"/>
                    <a:pt x="89" y="122"/>
                  </a:cubicBezTo>
                  <a:cubicBezTo>
                    <a:pt x="87" y="124"/>
                    <a:pt x="84" y="124"/>
                    <a:pt x="82" y="124"/>
                  </a:cubicBezTo>
                  <a:cubicBezTo>
                    <a:pt x="61" y="125"/>
                    <a:pt x="41" y="127"/>
                    <a:pt x="20" y="128"/>
                  </a:cubicBezTo>
                  <a:cubicBezTo>
                    <a:pt x="18" y="128"/>
                    <a:pt x="16" y="128"/>
                    <a:pt x="15" y="127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07">
              <a:extLst>
                <a:ext uri="{FF2B5EF4-FFF2-40B4-BE49-F238E27FC236}">
                  <a16:creationId xmlns:a16="http://schemas.microsoft.com/office/drawing/2014/main" id="{8EE38EE8-E422-41F9-AC99-DF5304E2D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2" y="2715"/>
              <a:ext cx="80" cy="120"/>
            </a:xfrm>
            <a:custGeom>
              <a:avLst/>
              <a:gdLst>
                <a:gd name="T0" fmla="*/ 2 w 45"/>
                <a:gd name="T1" fmla="*/ 35 h 68"/>
                <a:gd name="T2" fmla="*/ 0 w 45"/>
                <a:gd name="T3" fmla="*/ 5 h 68"/>
                <a:gd name="T4" fmla="*/ 2 w 45"/>
                <a:gd name="T5" fmla="*/ 2 h 68"/>
                <a:gd name="T6" fmla="*/ 39 w 45"/>
                <a:gd name="T7" fmla="*/ 0 h 68"/>
                <a:gd name="T8" fmla="*/ 41 w 45"/>
                <a:gd name="T9" fmla="*/ 3 h 68"/>
                <a:gd name="T10" fmla="*/ 45 w 45"/>
                <a:gd name="T11" fmla="*/ 62 h 68"/>
                <a:gd name="T12" fmla="*/ 42 w 45"/>
                <a:gd name="T13" fmla="*/ 66 h 68"/>
                <a:gd name="T14" fmla="*/ 7 w 45"/>
                <a:gd name="T15" fmla="*/ 68 h 68"/>
                <a:gd name="T16" fmla="*/ 3 w 45"/>
                <a:gd name="T17" fmla="*/ 64 h 68"/>
                <a:gd name="T18" fmla="*/ 2 w 45"/>
                <a:gd name="T19" fmla="*/ 3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68">
                  <a:moveTo>
                    <a:pt x="2" y="35"/>
                  </a:moveTo>
                  <a:cubicBezTo>
                    <a:pt x="1" y="25"/>
                    <a:pt x="1" y="15"/>
                    <a:pt x="0" y="5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15" y="1"/>
                    <a:pt x="27" y="1"/>
                    <a:pt x="39" y="0"/>
                  </a:cubicBezTo>
                  <a:cubicBezTo>
                    <a:pt x="41" y="0"/>
                    <a:pt x="41" y="1"/>
                    <a:pt x="41" y="3"/>
                  </a:cubicBezTo>
                  <a:cubicBezTo>
                    <a:pt x="42" y="22"/>
                    <a:pt x="44" y="42"/>
                    <a:pt x="45" y="62"/>
                  </a:cubicBezTo>
                  <a:cubicBezTo>
                    <a:pt x="45" y="65"/>
                    <a:pt x="44" y="65"/>
                    <a:pt x="42" y="66"/>
                  </a:cubicBezTo>
                  <a:cubicBezTo>
                    <a:pt x="30" y="66"/>
                    <a:pt x="19" y="67"/>
                    <a:pt x="7" y="68"/>
                  </a:cubicBezTo>
                  <a:cubicBezTo>
                    <a:pt x="4" y="68"/>
                    <a:pt x="4" y="67"/>
                    <a:pt x="3" y="64"/>
                  </a:cubicBezTo>
                  <a:cubicBezTo>
                    <a:pt x="3" y="54"/>
                    <a:pt x="2" y="45"/>
                    <a:pt x="2" y="35"/>
                  </a:cubicBezTo>
                  <a:close/>
                </a:path>
              </a:pathLst>
            </a:custGeom>
            <a:solidFill>
              <a:srgbClr val="3D6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08">
              <a:extLst>
                <a:ext uri="{FF2B5EF4-FFF2-40B4-BE49-F238E27FC236}">
                  <a16:creationId xmlns:a16="http://schemas.microsoft.com/office/drawing/2014/main" id="{23C5FC8E-5CB0-4141-881A-46E4AE27B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7" y="980"/>
              <a:ext cx="181" cy="227"/>
            </a:xfrm>
            <a:custGeom>
              <a:avLst/>
              <a:gdLst>
                <a:gd name="T0" fmla="*/ 14 w 102"/>
                <a:gd name="T1" fmla="*/ 127 h 128"/>
                <a:gd name="T2" fmla="*/ 4 w 102"/>
                <a:gd name="T3" fmla="*/ 123 h 128"/>
                <a:gd name="T4" fmla="*/ 3 w 102"/>
                <a:gd name="T5" fmla="*/ 121 h 128"/>
                <a:gd name="T6" fmla="*/ 0 w 102"/>
                <a:gd name="T7" fmla="*/ 74 h 128"/>
                <a:gd name="T8" fmla="*/ 1 w 102"/>
                <a:gd name="T9" fmla="*/ 72 h 128"/>
                <a:gd name="T10" fmla="*/ 24 w 102"/>
                <a:gd name="T11" fmla="*/ 42 h 128"/>
                <a:gd name="T12" fmla="*/ 30 w 102"/>
                <a:gd name="T13" fmla="*/ 7 h 128"/>
                <a:gd name="T14" fmla="*/ 34 w 102"/>
                <a:gd name="T15" fmla="*/ 1 h 128"/>
                <a:gd name="T16" fmla="*/ 43 w 102"/>
                <a:gd name="T17" fmla="*/ 3 h 128"/>
                <a:gd name="T18" fmla="*/ 51 w 102"/>
                <a:gd name="T19" fmla="*/ 23 h 128"/>
                <a:gd name="T20" fmla="*/ 50 w 102"/>
                <a:gd name="T21" fmla="*/ 40 h 128"/>
                <a:gd name="T22" fmla="*/ 49 w 102"/>
                <a:gd name="T23" fmla="*/ 53 h 128"/>
                <a:gd name="T24" fmla="*/ 52 w 102"/>
                <a:gd name="T25" fmla="*/ 54 h 128"/>
                <a:gd name="T26" fmla="*/ 91 w 102"/>
                <a:gd name="T27" fmla="*/ 51 h 128"/>
                <a:gd name="T28" fmla="*/ 101 w 102"/>
                <a:gd name="T29" fmla="*/ 56 h 128"/>
                <a:gd name="T30" fmla="*/ 96 w 102"/>
                <a:gd name="T31" fmla="*/ 68 h 128"/>
                <a:gd name="T32" fmla="*/ 93 w 102"/>
                <a:gd name="T33" fmla="*/ 69 h 128"/>
                <a:gd name="T34" fmla="*/ 95 w 102"/>
                <a:gd name="T35" fmla="*/ 71 h 128"/>
                <a:gd name="T36" fmla="*/ 95 w 102"/>
                <a:gd name="T37" fmla="*/ 85 h 128"/>
                <a:gd name="T38" fmla="*/ 91 w 102"/>
                <a:gd name="T39" fmla="*/ 88 h 128"/>
                <a:gd name="T40" fmla="*/ 94 w 102"/>
                <a:gd name="T41" fmla="*/ 90 h 128"/>
                <a:gd name="T42" fmla="*/ 91 w 102"/>
                <a:gd name="T43" fmla="*/ 104 h 128"/>
                <a:gd name="T44" fmla="*/ 89 w 102"/>
                <a:gd name="T45" fmla="*/ 105 h 128"/>
                <a:gd name="T46" fmla="*/ 89 w 102"/>
                <a:gd name="T47" fmla="*/ 107 h 128"/>
                <a:gd name="T48" fmla="*/ 90 w 102"/>
                <a:gd name="T49" fmla="*/ 121 h 128"/>
                <a:gd name="T50" fmla="*/ 88 w 102"/>
                <a:gd name="T51" fmla="*/ 122 h 128"/>
                <a:gd name="T52" fmla="*/ 81 w 102"/>
                <a:gd name="T53" fmla="*/ 124 h 128"/>
                <a:gd name="T54" fmla="*/ 20 w 102"/>
                <a:gd name="T55" fmla="*/ 128 h 128"/>
                <a:gd name="T56" fmla="*/ 14 w 102"/>
                <a:gd name="T57" fmla="*/ 12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2" h="128">
                  <a:moveTo>
                    <a:pt x="14" y="127"/>
                  </a:moveTo>
                  <a:cubicBezTo>
                    <a:pt x="11" y="125"/>
                    <a:pt x="8" y="122"/>
                    <a:pt x="4" y="123"/>
                  </a:cubicBezTo>
                  <a:cubicBezTo>
                    <a:pt x="3" y="123"/>
                    <a:pt x="3" y="122"/>
                    <a:pt x="3" y="121"/>
                  </a:cubicBezTo>
                  <a:cubicBezTo>
                    <a:pt x="2" y="105"/>
                    <a:pt x="1" y="90"/>
                    <a:pt x="0" y="74"/>
                  </a:cubicBezTo>
                  <a:cubicBezTo>
                    <a:pt x="0" y="73"/>
                    <a:pt x="0" y="72"/>
                    <a:pt x="1" y="72"/>
                  </a:cubicBezTo>
                  <a:cubicBezTo>
                    <a:pt x="13" y="65"/>
                    <a:pt x="17" y="53"/>
                    <a:pt x="24" y="42"/>
                  </a:cubicBezTo>
                  <a:cubicBezTo>
                    <a:pt x="31" y="31"/>
                    <a:pt x="33" y="19"/>
                    <a:pt x="30" y="7"/>
                  </a:cubicBezTo>
                  <a:cubicBezTo>
                    <a:pt x="30" y="3"/>
                    <a:pt x="31" y="2"/>
                    <a:pt x="34" y="1"/>
                  </a:cubicBezTo>
                  <a:cubicBezTo>
                    <a:pt x="38" y="0"/>
                    <a:pt x="42" y="0"/>
                    <a:pt x="43" y="3"/>
                  </a:cubicBezTo>
                  <a:cubicBezTo>
                    <a:pt x="47" y="9"/>
                    <a:pt x="50" y="16"/>
                    <a:pt x="51" y="23"/>
                  </a:cubicBezTo>
                  <a:cubicBezTo>
                    <a:pt x="52" y="29"/>
                    <a:pt x="51" y="35"/>
                    <a:pt x="50" y="40"/>
                  </a:cubicBezTo>
                  <a:cubicBezTo>
                    <a:pt x="50" y="45"/>
                    <a:pt x="49" y="49"/>
                    <a:pt x="49" y="53"/>
                  </a:cubicBezTo>
                  <a:cubicBezTo>
                    <a:pt x="50" y="54"/>
                    <a:pt x="51" y="54"/>
                    <a:pt x="52" y="54"/>
                  </a:cubicBezTo>
                  <a:cubicBezTo>
                    <a:pt x="65" y="53"/>
                    <a:pt x="78" y="52"/>
                    <a:pt x="91" y="51"/>
                  </a:cubicBezTo>
                  <a:cubicBezTo>
                    <a:pt x="97" y="51"/>
                    <a:pt x="100" y="52"/>
                    <a:pt x="101" y="56"/>
                  </a:cubicBezTo>
                  <a:cubicBezTo>
                    <a:pt x="102" y="60"/>
                    <a:pt x="100" y="65"/>
                    <a:pt x="96" y="68"/>
                  </a:cubicBezTo>
                  <a:cubicBezTo>
                    <a:pt x="95" y="68"/>
                    <a:pt x="93" y="68"/>
                    <a:pt x="93" y="69"/>
                  </a:cubicBezTo>
                  <a:cubicBezTo>
                    <a:pt x="93" y="71"/>
                    <a:pt x="95" y="71"/>
                    <a:pt x="95" y="71"/>
                  </a:cubicBezTo>
                  <a:cubicBezTo>
                    <a:pt x="100" y="74"/>
                    <a:pt x="100" y="81"/>
                    <a:pt x="95" y="85"/>
                  </a:cubicBezTo>
                  <a:cubicBezTo>
                    <a:pt x="93" y="86"/>
                    <a:pt x="91" y="86"/>
                    <a:pt x="91" y="88"/>
                  </a:cubicBezTo>
                  <a:cubicBezTo>
                    <a:pt x="91" y="89"/>
                    <a:pt x="93" y="89"/>
                    <a:pt x="94" y="90"/>
                  </a:cubicBezTo>
                  <a:cubicBezTo>
                    <a:pt x="99" y="94"/>
                    <a:pt x="97" y="101"/>
                    <a:pt x="91" y="104"/>
                  </a:cubicBezTo>
                  <a:cubicBezTo>
                    <a:pt x="91" y="105"/>
                    <a:pt x="90" y="105"/>
                    <a:pt x="89" y="105"/>
                  </a:cubicBezTo>
                  <a:cubicBezTo>
                    <a:pt x="89" y="106"/>
                    <a:pt x="88" y="106"/>
                    <a:pt x="89" y="107"/>
                  </a:cubicBezTo>
                  <a:cubicBezTo>
                    <a:pt x="95" y="111"/>
                    <a:pt x="95" y="116"/>
                    <a:pt x="90" y="121"/>
                  </a:cubicBezTo>
                  <a:cubicBezTo>
                    <a:pt x="89" y="121"/>
                    <a:pt x="89" y="122"/>
                    <a:pt x="88" y="122"/>
                  </a:cubicBezTo>
                  <a:cubicBezTo>
                    <a:pt x="86" y="124"/>
                    <a:pt x="84" y="124"/>
                    <a:pt x="81" y="124"/>
                  </a:cubicBezTo>
                  <a:cubicBezTo>
                    <a:pt x="61" y="125"/>
                    <a:pt x="40" y="127"/>
                    <a:pt x="20" y="128"/>
                  </a:cubicBezTo>
                  <a:cubicBezTo>
                    <a:pt x="18" y="128"/>
                    <a:pt x="16" y="128"/>
                    <a:pt x="14" y="127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09">
              <a:extLst>
                <a:ext uri="{FF2B5EF4-FFF2-40B4-BE49-F238E27FC236}">
                  <a16:creationId xmlns:a16="http://schemas.microsoft.com/office/drawing/2014/main" id="{10790163-A3F2-474F-9776-6311A1289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4" y="1101"/>
              <a:ext cx="79" cy="120"/>
            </a:xfrm>
            <a:custGeom>
              <a:avLst/>
              <a:gdLst>
                <a:gd name="T0" fmla="*/ 1 w 45"/>
                <a:gd name="T1" fmla="*/ 35 h 68"/>
                <a:gd name="T2" fmla="*/ 0 w 45"/>
                <a:gd name="T3" fmla="*/ 5 h 68"/>
                <a:gd name="T4" fmla="*/ 2 w 45"/>
                <a:gd name="T5" fmla="*/ 2 h 68"/>
                <a:gd name="T6" fmla="*/ 38 w 45"/>
                <a:gd name="T7" fmla="*/ 0 h 68"/>
                <a:gd name="T8" fmla="*/ 41 w 45"/>
                <a:gd name="T9" fmla="*/ 3 h 68"/>
                <a:gd name="T10" fmla="*/ 44 w 45"/>
                <a:gd name="T11" fmla="*/ 62 h 68"/>
                <a:gd name="T12" fmla="*/ 41 w 45"/>
                <a:gd name="T13" fmla="*/ 65 h 68"/>
                <a:gd name="T14" fmla="*/ 7 w 45"/>
                <a:gd name="T15" fmla="*/ 67 h 68"/>
                <a:gd name="T16" fmla="*/ 3 w 45"/>
                <a:gd name="T17" fmla="*/ 64 h 68"/>
                <a:gd name="T18" fmla="*/ 1 w 45"/>
                <a:gd name="T19" fmla="*/ 3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68">
                  <a:moveTo>
                    <a:pt x="1" y="35"/>
                  </a:moveTo>
                  <a:cubicBezTo>
                    <a:pt x="1" y="25"/>
                    <a:pt x="0" y="15"/>
                    <a:pt x="0" y="5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14" y="1"/>
                    <a:pt x="26" y="1"/>
                    <a:pt x="38" y="0"/>
                  </a:cubicBezTo>
                  <a:cubicBezTo>
                    <a:pt x="41" y="0"/>
                    <a:pt x="41" y="0"/>
                    <a:pt x="41" y="3"/>
                  </a:cubicBezTo>
                  <a:cubicBezTo>
                    <a:pt x="42" y="22"/>
                    <a:pt x="43" y="42"/>
                    <a:pt x="44" y="62"/>
                  </a:cubicBezTo>
                  <a:cubicBezTo>
                    <a:pt x="45" y="65"/>
                    <a:pt x="44" y="65"/>
                    <a:pt x="41" y="65"/>
                  </a:cubicBezTo>
                  <a:cubicBezTo>
                    <a:pt x="30" y="66"/>
                    <a:pt x="18" y="67"/>
                    <a:pt x="7" y="67"/>
                  </a:cubicBezTo>
                  <a:cubicBezTo>
                    <a:pt x="4" y="68"/>
                    <a:pt x="3" y="67"/>
                    <a:pt x="3" y="64"/>
                  </a:cubicBezTo>
                  <a:cubicBezTo>
                    <a:pt x="3" y="54"/>
                    <a:pt x="2" y="44"/>
                    <a:pt x="1" y="35"/>
                  </a:cubicBezTo>
                  <a:close/>
                </a:path>
              </a:pathLst>
            </a:custGeom>
            <a:solidFill>
              <a:srgbClr val="3D6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10">
              <a:extLst>
                <a:ext uri="{FF2B5EF4-FFF2-40B4-BE49-F238E27FC236}">
                  <a16:creationId xmlns:a16="http://schemas.microsoft.com/office/drawing/2014/main" id="{1AE33AD7-E0DF-460D-A02A-8312B953A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6" y="1652"/>
              <a:ext cx="94" cy="117"/>
            </a:xfrm>
            <a:custGeom>
              <a:avLst/>
              <a:gdLst>
                <a:gd name="T0" fmla="*/ 6 w 53"/>
                <a:gd name="T1" fmla="*/ 65 h 66"/>
                <a:gd name="T2" fmla="*/ 1 w 53"/>
                <a:gd name="T3" fmla="*/ 63 h 66"/>
                <a:gd name="T4" fmla="*/ 0 w 53"/>
                <a:gd name="T5" fmla="*/ 62 h 66"/>
                <a:gd name="T6" fmla="*/ 0 w 53"/>
                <a:gd name="T7" fmla="*/ 38 h 66"/>
                <a:gd name="T8" fmla="*/ 1 w 53"/>
                <a:gd name="T9" fmla="*/ 37 h 66"/>
                <a:gd name="T10" fmla="*/ 13 w 53"/>
                <a:gd name="T11" fmla="*/ 22 h 66"/>
                <a:gd name="T12" fmla="*/ 18 w 53"/>
                <a:gd name="T13" fmla="*/ 4 h 66"/>
                <a:gd name="T14" fmla="*/ 20 w 53"/>
                <a:gd name="T15" fmla="*/ 1 h 66"/>
                <a:gd name="T16" fmla="*/ 25 w 53"/>
                <a:gd name="T17" fmla="*/ 2 h 66"/>
                <a:gd name="T18" fmla="*/ 28 w 53"/>
                <a:gd name="T19" fmla="*/ 13 h 66"/>
                <a:gd name="T20" fmla="*/ 27 w 53"/>
                <a:gd name="T21" fmla="*/ 22 h 66"/>
                <a:gd name="T22" fmla="*/ 26 w 53"/>
                <a:gd name="T23" fmla="*/ 29 h 66"/>
                <a:gd name="T24" fmla="*/ 28 w 53"/>
                <a:gd name="T25" fmla="*/ 29 h 66"/>
                <a:gd name="T26" fmla="*/ 48 w 53"/>
                <a:gd name="T27" fmla="*/ 29 h 66"/>
                <a:gd name="T28" fmla="*/ 53 w 53"/>
                <a:gd name="T29" fmla="*/ 31 h 66"/>
                <a:gd name="T30" fmla="*/ 50 w 53"/>
                <a:gd name="T31" fmla="*/ 37 h 66"/>
                <a:gd name="T32" fmla="*/ 48 w 53"/>
                <a:gd name="T33" fmla="*/ 38 h 66"/>
                <a:gd name="T34" fmla="*/ 50 w 53"/>
                <a:gd name="T35" fmla="*/ 39 h 66"/>
                <a:gd name="T36" fmla="*/ 49 w 53"/>
                <a:gd name="T37" fmla="*/ 46 h 66"/>
                <a:gd name="T38" fmla="*/ 47 w 53"/>
                <a:gd name="T39" fmla="*/ 48 h 66"/>
                <a:gd name="T40" fmla="*/ 49 w 53"/>
                <a:gd name="T41" fmla="*/ 49 h 66"/>
                <a:gd name="T42" fmla="*/ 47 w 53"/>
                <a:gd name="T43" fmla="*/ 56 h 66"/>
                <a:gd name="T44" fmla="*/ 45 w 53"/>
                <a:gd name="T45" fmla="*/ 57 h 66"/>
                <a:gd name="T46" fmla="*/ 45 w 53"/>
                <a:gd name="T47" fmla="*/ 58 h 66"/>
                <a:gd name="T48" fmla="*/ 45 w 53"/>
                <a:gd name="T49" fmla="*/ 65 h 66"/>
                <a:gd name="T50" fmla="*/ 44 w 53"/>
                <a:gd name="T51" fmla="*/ 65 h 66"/>
                <a:gd name="T52" fmla="*/ 41 w 53"/>
                <a:gd name="T53" fmla="*/ 66 h 66"/>
                <a:gd name="T54" fmla="*/ 9 w 53"/>
                <a:gd name="T55" fmla="*/ 66 h 66"/>
                <a:gd name="T56" fmla="*/ 6 w 53"/>
                <a:gd name="T57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3" h="66">
                  <a:moveTo>
                    <a:pt x="6" y="65"/>
                  </a:moveTo>
                  <a:cubicBezTo>
                    <a:pt x="4" y="64"/>
                    <a:pt x="3" y="63"/>
                    <a:pt x="1" y="63"/>
                  </a:cubicBezTo>
                  <a:cubicBezTo>
                    <a:pt x="0" y="63"/>
                    <a:pt x="0" y="63"/>
                    <a:pt x="0" y="62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37"/>
                    <a:pt x="0" y="37"/>
                    <a:pt x="1" y="37"/>
                  </a:cubicBezTo>
                  <a:cubicBezTo>
                    <a:pt x="7" y="33"/>
                    <a:pt x="10" y="27"/>
                    <a:pt x="13" y="22"/>
                  </a:cubicBezTo>
                  <a:cubicBezTo>
                    <a:pt x="18" y="17"/>
                    <a:pt x="19" y="11"/>
                    <a:pt x="18" y="4"/>
                  </a:cubicBezTo>
                  <a:cubicBezTo>
                    <a:pt x="18" y="2"/>
                    <a:pt x="19" y="1"/>
                    <a:pt x="20" y="1"/>
                  </a:cubicBezTo>
                  <a:cubicBezTo>
                    <a:pt x="22" y="0"/>
                    <a:pt x="24" y="1"/>
                    <a:pt x="25" y="2"/>
                  </a:cubicBezTo>
                  <a:cubicBezTo>
                    <a:pt x="26" y="6"/>
                    <a:pt x="28" y="9"/>
                    <a:pt x="28" y="13"/>
                  </a:cubicBezTo>
                  <a:cubicBezTo>
                    <a:pt x="29" y="16"/>
                    <a:pt x="28" y="19"/>
                    <a:pt x="27" y="22"/>
                  </a:cubicBezTo>
                  <a:cubicBezTo>
                    <a:pt x="27" y="24"/>
                    <a:pt x="26" y="26"/>
                    <a:pt x="26" y="29"/>
                  </a:cubicBezTo>
                  <a:cubicBezTo>
                    <a:pt x="26" y="29"/>
                    <a:pt x="27" y="29"/>
                    <a:pt x="28" y="29"/>
                  </a:cubicBezTo>
                  <a:cubicBezTo>
                    <a:pt x="34" y="29"/>
                    <a:pt x="41" y="29"/>
                    <a:pt x="48" y="29"/>
                  </a:cubicBezTo>
                  <a:cubicBezTo>
                    <a:pt x="51" y="29"/>
                    <a:pt x="52" y="30"/>
                    <a:pt x="53" y="31"/>
                  </a:cubicBezTo>
                  <a:cubicBezTo>
                    <a:pt x="53" y="34"/>
                    <a:pt x="52" y="36"/>
                    <a:pt x="50" y="37"/>
                  </a:cubicBezTo>
                  <a:cubicBezTo>
                    <a:pt x="49" y="38"/>
                    <a:pt x="48" y="37"/>
                    <a:pt x="48" y="38"/>
                  </a:cubicBezTo>
                  <a:cubicBezTo>
                    <a:pt x="48" y="39"/>
                    <a:pt x="49" y="39"/>
                    <a:pt x="50" y="39"/>
                  </a:cubicBezTo>
                  <a:cubicBezTo>
                    <a:pt x="52" y="41"/>
                    <a:pt x="52" y="44"/>
                    <a:pt x="49" y="46"/>
                  </a:cubicBezTo>
                  <a:cubicBezTo>
                    <a:pt x="48" y="47"/>
                    <a:pt x="47" y="47"/>
                    <a:pt x="47" y="48"/>
                  </a:cubicBezTo>
                  <a:cubicBezTo>
                    <a:pt x="47" y="49"/>
                    <a:pt x="48" y="48"/>
                    <a:pt x="49" y="49"/>
                  </a:cubicBezTo>
                  <a:cubicBezTo>
                    <a:pt x="51" y="51"/>
                    <a:pt x="50" y="55"/>
                    <a:pt x="47" y="56"/>
                  </a:cubicBezTo>
                  <a:cubicBezTo>
                    <a:pt x="46" y="56"/>
                    <a:pt x="46" y="56"/>
                    <a:pt x="45" y="57"/>
                  </a:cubicBezTo>
                  <a:cubicBezTo>
                    <a:pt x="45" y="57"/>
                    <a:pt x="45" y="57"/>
                    <a:pt x="45" y="58"/>
                  </a:cubicBezTo>
                  <a:cubicBezTo>
                    <a:pt x="48" y="60"/>
                    <a:pt x="48" y="63"/>
                    <a:pt x="45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6"/>
                    <a:pt x="42" y="66"/>
                    <a:pt x="41" y="66"/>
                  </a:cubicBezTo>
                  <a:cubicBezTo>
                    <a:pt x="30" y="66"/>
                    <a:pt x="19" y="66"/>
                    <a:pt x="9" y="66"/>
                  </a:cubicBezTo>
                  <a:cubicBezTo>
                    <a:pt x="8" y="66"/>
                    <a:pt x="7" y="66"/>
                    <a:pt x="6" y="65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11">
              <a:extLst>
                <a:ext uri="{FF2B5EF4-FFF2-40B4-BE49-F238E27FC236}">
                  <a16:creationId xmlns:a16="http://schemas.microsoft.com/office/drawing/2014/main" id="{E9856F27-34FB-48F0-AF48-7D1F7ADE6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4" y="1713"/>
              <a:ext cx="37" cy="60"/>
            </a:xfrm>
            <a:custGeom>
              <a:avLst/>
              <a:gdLst>
                <a:gd name="T0" fmla="*/ 0 w 21"/>
                <a:gd name="T1" fmla="*/ 17 h 34"/>
                <a:gd name="T2" fmla="*/ 0 w 21"/>
                <a:gd name="T3" fmla="*/ 2 h 34"/>
                <a:gd name="T4" fmla="*/ 1 w 21"/>
                <a:gd name="T5" fmla="*/ 0 h 34"/>
                <a:gd name="T6" fmla="*/ 20 w 21"/>
                <a:gd name="T7" fmla="*/ 0 h 34"/>
                <a:gd name="T8" fmla="*/ 21 w 21"/>
                <a:gd name="T9" fmla="*/ 2 h 34"/>
                <a:gd name="T10" fmla="*/ 21 w 21"/>
                <a:gd name="T11" fmla="*/ 33 h 34"/>
                <a:gd name="T12" fmla="*/ 19 w 21"/>
                <a:gd name="T13" fmla="*/ 34 h 34"/>
                <a:gd name="T14" fmla="*/ 1 w 21"/>
                <a:gd name="T15" fmla="*/ 34 h 34"/>
                <a:gd name="T16" fmla="*/ 0 w 21"/>
                <a:gd name="T17" fmla="*/ 33 h 34"/>
                <a:gd name="T18" fmla="*/ 0 w 21"/>
                <a:gd name="T19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4">
                  <a:moveTo>
                    <a:pt x="0" y="17"/>
                  </a:moveTo>
                  <a:cubicBezTo>
                    <a:pt x="0" y="12"/>
                    <a:pt x="0" y="7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7" y="0"/>
                    <a:pt x="14" y="0"/>
                    <a:pt x="20" y="0"/>
                  </a:cubicBezTo>
                  <a:cubicBezTo>
                    <a:pt x="21" y="0"/>
                    <a:pt x="21" y="1"/>
                    <a:pt x="21" y="2"/>
                  </a:cubicBezTo>
                  <a:cubicBezTo>
                    <a:pt x="21" y="12"/>
                    <a:pt x="21" y="22"/>
                    <a:pt x="21" y="33"/>
                  </a:cubicBezTo>
                  <a:cubicBezTo>
                    <a:pt x="21" y="34"/>
                    <a:pt x="21" y="34"/>
                    <a:pt x="19" y="34"/>
                  </a:cubicBezTo>
                  <a:cubicBezTo>
                    <a:pt x="13" y="34"/>
                    <a:pt x="7" y="34"/>
                    <a:pt x="1" y="34"/>
                  </a:cubicBezTo>
                  <a:cubicBezTo>
                    <a:pt x="0" y="34"/>
                    <a:pt x="0" y="34"/>
                    <a:pt x="0" y="33"/>
                  </a:cubicBezTo>
                  <a:cubicBezTo>
                    <a:pt x="0" y="27"/>
                    <a:pt x="0" y="22"/>
                    <a:pt x="0" y="17"/>
                  </a:cubicBezTo>
                  <a:close/>
                </a:path>
              </a:pathLst>
            </a:custGeom>
            <a:solidFill>
              <a:srgbClr val="3D6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112">
              <a:extLst>
                <a:ext uri="{FF2B5EF4-FFF2-40B4-BE49-F238E27FC236}">
                  <a16:creationId xmlns:a16="http://schemas.microsoft.com/office/drawing/2014/main" id="{65A04A94-8DF9-4A78-A77C-458DA6CD9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4" y="2296"/>
              <a:ext cx="264" cy="263"/>
            </a:xfrm>
            <a:prstGeom prst="ellipse">
              <a:avLst/>
            </a:prstGeom>
            <a:solidFill>
              <a:srgbClr val="FFCD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13">
              <a:extLst>
                <a:ext uri="{FF2B5EF4-FFF2-40B4-BE49-F238E27FC236}">
                  <a16:creationId xmlns:a16="http://schemas.microsoft.com/office/drawing/2014/main" id="{340A9A99-106E-41E0-8D85-4CFFA1B85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3" y="2438"/>
              <a:ext cx="184" cy="92"/>
            </a:xfrm>
            <a:custGeom>
              <a:avLst/>
              <a:gdLst>
                <a:gd name="T0" fmla="*/ 104 w 104"/>
                <a:gd name="T1" fmla="*/ 0 h 52"/>
                <a:gd name="T2" fmla="*/ 93 w 104"/>
                <a:gd name="T3" fmla="*/ 33 h 52"/>
                <a:gd name="T4" fmla="*/ 52 w 104"/>
                <a:gd name="T5" fmla="*/ 52 h 52"/>
                <a:gd name="T6" fmla="*/ 12 w 104"/>
                <a:gd name="T7" fmla="*/ 33 h 52"/>
                <a:gd name="T8" fmla="*/ 0 w 104"/>
                <a:gd name="T9" fmla="*/ 0 h 52"/>
                <a:gd name="T10" fmla="*/ 104 w 104"/>
                <a:gd name="T1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52">
                  <a:moveTo>
                    <a:pt x="104" y="0"/>
                  </a:moveTo>
                  <a:cubicBezTo>
                    <a:pt x="104" y="13"/>
                    <a:pt x="100" y="24"/>
                    <a:pt x="93" y="33"/>
                  </a:cubicBezTo>
                  <a:cubicBezTo>
                    <a:pt x="83" y="45"/>
                    <a:pt x="69" y="52"/>
                    <a:pt x="52" y="52"/>
                  </a:cubicBezTo>
                  <a:cubicBezTo>
                    <a:pt x="36" y="52"/>
                    <a:pt x="22" y="45"/>
                    <a:pt x="12" y="33"/>
                  </a:cubicBezTo>
                  <a:cubicBezTo>
                    <a:pt x="5" y="24"/>
                    <a:pt x="0" y="13"/>
                    <a:pt x="0" y="0"/>
                  </a:cubicBezTo>
                  <a:lnTo>
                    <a:pt x="104" y="0"/>
                  </a:ln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14">
              <a:extLst>
                <a:ext uri="{FF2B5EF4-FFF2-40B4-BE49-F238E27FC236}">
                  <a16:creationId xmlns:a16="http://schemas.microsoft.com/office/drawing/2014/main" id="{FEA8BEE7-3ABC-46A9-9C93-A19016531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4" y="2463"/>
              <a:ext cx="144" cy="67"/>
            </a:xfrm>
            <a:custGeom>
              <a:avLst/>
              <a:gdLst>
                <a:gd name="T0" fmla="*/ 81 w 81"/>
                <a:gd name="T1" fmla="*/ 19 h 38"/>
                <a:gd name="T2" fmla="*/ 40 w 81"/>
                <a:gd name="T3" fmla="*/ 38 h 38"/>
                <a:gd name="T4" fmla="*/ 0 w 81"/>
                <a:gd name="T5" fmla="*/ 19 h 38"/>
                <a:gd name="T6" fmla="*/ 40 w 81"/>
                <a:gd name="T7" fmla="*/ 0 h 38"/>
                <a:gd name="T8" fmla="*/ 81 w 81"/>
                <a:gd name="T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">
                  <a:moveTo>
                    <a:pt x="81" y="19"/>
                  </a:moveTo>
                  <a:cubicBezTo>
                    <a:pt x="71" y="31"/>
                    <a:pt x="57" y="38"/>
                    <a:pt x="40" y="38"/>
                  </a:cubicBezTo>
                  <a:cubicBezTo>
                    <a:pt x="24" y="38"/>
                    <a:pt x="10" y="31"/>
                    <a:pt x="0" y="19"/>
                  </a:cubicBezTo>
                  <a:cubicBezTo>
                    <a:pt x="10" y="7"/>
                    <a:pt x="24" y="0"/>
                    <a:pt x="40" y="0"/>
                  </a:cubicBezTo>
                  <a:cubicBezTo>
                    <a:pt x="57" y="0"/>
                    <a:pt x="71" y="7"/>
                    <a:pt x="81" y="19"/>
                  </a:cubicBezTo>
                  <a:close/>
                </a:path>
              </a:pathLst>
            </a:custGeom>
            <a:solidFill>
              <a:srgbClr val="FFA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15">
              <a:extLst>
                <a:ext uri="{FF2B5EF4-FFF2-40B4-BE49-F238E27FC236}">
                  <a16:creationId xmlns:a16="http://schemas.microsoft.com/office/drawing/2014/main" id="{4E6CAF96-751C-4B75-968F-A45CD202D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1" y="2363"/>
              <a:ext cx="67" cy="59"/>
            </a:xfrm>
            <a:custGeom>
              <a:avLst/>
              <a:gdLst>
                <a:gd name="T0" fmla="*/ 38 w 38"/>
                <a:gd name="T1" fmla="*/ 21 h 33"/>
                <a:gd name="T2" fmla="*/ 38 w 38"/>
                <a:gd name="T3" fmla="*/ 21 h 33"/>
                <a:gd name="T4" fmla="*/ 37 w 38"/>
                <a:gd name="T5" fmla="*/ 24 h 33"/>
                <a:gd name="T6" fmla="*/ 36 w 38"/>
                <a:gd name="T7" fmla="*/ 24 h 33"/>
                <a:gd name="T8" fmla="*/ 35 w 38"/>
                <a:gd name="T9" fmla="*/ 24 h 33"/>
                <a:gd name="T10" fmla="*/ 5 w 38"/>
                <a:gd name="T11" fmla="*/ 32 h 33"/>
                <a:gd name="T12" fmla="*/ 4 w 38"/>
                <a:gd name="T13" fmla="*/ 26 h 33"/>
                <a:gd name="T14" fmla="*/ 27 w 38"/>
                <a:gd name="T15" fmla="*/ 20 h 33"/>
                <a:gd name="T16" fmla="*/ 6 w 38"/>
                <a:gd name="T17" fmla="*/ 8 h 33"/>
                <a:gd name="T18" fmla="*/ 9 w 38"/>
                <a:gd name="T19" fmla="*/ 2 h 33"/>
                <a:gd name="T20" fmla="*/ 36 w 38"/>
                <a:gd name="T21" fmla="*/ 18 h 33"/>
                <a:gd name="T22" fmla="*/ 38 w 38"/>
                <a:gd name="T23" fmla="*/ 19 h 33"/>
                <a:gd name="T24" fmla="*/ 38 w 38"/>
                <a:gd name="T25" fmla="*/ 19 h 33"/>
                <a:gd name="T26" fmla="*/ 38 w 38"/>
                <a:gd name="T27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33">
                  <a:moveTo>
                    <a:pt x="38" y="21"/>
                  </a:moveTo>
                  <a:cubicBezTo>
                    <a:pt x="38" y="21"/>
                    <a:pt x="38" y="21"/>
                    <a:pt x="38" y="21"/>
                  </a:cubicBezTo>
                  <a:cubicBezTo>
                    <a:pt x="38" y="23"/>
                    <a:pt x="38" y="23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1" y="33"/>
                    <a:pt x="0" y="27"/>
                    <a:pt x="4" y="26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" y="6"/>
                    <a:pt x="6" y="0"/>
                    <a:pt x="9" y="2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8"/>
                    <a:pt x="37" y="18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20"/>
                    <a:pt x="38" y="20"/>
                    <a:pt x="38" y="21"/>
                  </a:cubicBez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16">
              <a:extLst>
                <a:ext uri="{FF2B5EF4-FFF2-40B4-BE49-F238E27FC236}">
                  <a16:creationId xmlns:a16="http://schemas.microsoft.com/office/drawing/2014/main" id="{DBF144E6-FD85-4FB7-9395-F54C4CBD5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2" y="2363"/>
              <a:ext cx="69" cy="59"/>
            </a:xfrm>
            <a:custGeom>
              <a:avLst/>
              <a:gdLst>
                <a:gd name="T0" fmla="*/ 1 w 39"/>
                <a:gd name="T1" fmla="*/ 21 h 33"/>
                <a:gd name="T2" fmla="*/ 1 w 39"/>
                <a:gd name="T3" fmla="*/ 21 h 33"/>
                <a:gd name="T4" fmla="*/ 2 w 39"/>
                <a:gd name="T5" fmla="*/ 24 h 33"/>
                <a:gd name="T6" fmla="*/ 3 w 39"/>
                <a:gd name="T7" fmla="*/ 24 h 33"/>
                <a:gd name="T8" fmla="*/ 3 w 39"/>
                <a:gd name="T9" fmla="*/ 24 h 33"/>
                <a:gd name="T10" fmla="*/ 33 w 39"/>
                <a:gd name="T11" fmla="*/ 32 h 33"/>
                <a:gd name="T12" fmla="*/ 35 w 39"/>
                <a:gd name="T13" fmla="*/ 26 h 33"/>
                <a:gd name="T14" fmla="*/ 12 w 39"/>
                <a:gd name="T15" fmla="*/ 20 h 33"/>
                <a:gd name="T16" fmla="*/ 33 w 39"/>
                <a:gd name="T17" fmla="*/ 8 h 33"/>
                <a:gd name="T18" fmla="*/ 30 w 39"/>
                <a:gd name="T19" fmla="*/ 2 h 33"/>
                <a:gd name="T20" fmla="*/ 3 w 39"/>
                <a:gd name="T21" fmla="*/ 18 h 33"/>
                <a:gd name="T22" fmla="*/ 1 w 39"/>
                <a:gd name="T23" fmla="*/ 19 h 33"/>
                <a:gd name="T24" fmla="*/ 1 w 39"/>
                <a:gd name="T25" fmla="*/ 19 h 33"/>
                <a:gd name="T26" fmla="*/ 1 w 39"/>
                <a:gd name="T27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33"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3"/>
                    <a:pt x="1" y="23"/>
                    <a:pt x="2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8" y="33"/>
                    <a:pt x="39" y="27"/>
                    <a:pt x="35" y="2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6" y="6"/>
                    <a:pt x="33" y="0"/>
                    <a:pt x="30" y="2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8"/>
                    <a:pt x="2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20"/>
                    <a:pt x="0" y="20"/>
                    <a:pt x="1" y="21"/>
                  </a:cubicBez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17">
              <a:extLst>
                <a:ext uri="{FF2B5EF4-FFF2-40B4-BE49-F238E27FC236}">
                  <a16:creationId xmlns:a16="http://schemas.microsoft.com/office/drawing/2014/main" id="{1DE2AA16-EC3A-4DA4-BE84-F0D0754FA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0" y="1853"/>
              <a:ext cx="201" cy="200"/>
            </a:xfrm>
            <a:custGeom>
              <a:avLst/>
              <a:gdLst>
                <a:gd name="T0" fmla="*/ 105 w 113"/>
                <a:gd name="T1" fmla="*/ 71 h 113"/>
                <a:gd name="T2" fmla="*/ 42 w 113"/>
                <a:gd name="T3" fmla="*/ 105 h 113"/>
                <a:gd name="T4" fmla="*/ 8 w 113"/>
                <a:gd name="T5" fmla="*/ 42 h 113"/>
                <a:gd name="T6" fmla="*/ 70 w 113"/>
                <a:gd name="T7" fmla="*/ 8 h 113"/>
                <a:gd name="T8" fmla="*/ 105 w 113"/>
                <a:gd name="T9" fmla="*/ 7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13">
                  <a:moveTo>
                    <a:pt x="105" y="71"/>
                  </a:moveTo>
                  <a:cubicBezTo>
                    <a:pt x="97" y="98"/>
                    <a:pt x="69" y="113"/>
                    <a:pt x="42" y="105"/>
                  </a:cubicBezTo>
                  <a:cubicBezTo>
                    <a:pt x="15" y="97"/>
                    <a:pt x="0" y="69"/>
                    <a:pt x="8" y="42"/>
                  </a:cubicBezTo>
                  <a:cubicBezTo>
                    <a:pt x="15" y="15"/>
                    <a:pt x="44" y="0"/>
                    <a:pt x="70" y="8"/>
                  </a:cubicBezTo>
                  <a:cubicBezTo>
                    <a:pt x="97" y="16"/>
                    <a:pt x="113" y="44"/>
                    <a:pt x="105" y="71"/>
                  </a:cubicBezTo>
                  <a:close/>
                </a:path>
              </a:pathLst>
            </a:custGeom>
            <a:solidFill>
              <a:srgbClr val="FFCD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18">
              <a:extLst>
                <a:ext uri="{FF2B5EF4-FFF2-40B4-BE49-F238E27FC236}">
                  <a16:creationId xmlns:a16="http://schemas.microsoft.com/office/drawing/2014/main" id="{65B6A32C-8365-4712-976D-54D8A8311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" y="1943"/>
              <a:ext cx="126" cy="84"/>
            </a:xfrm>
            <a:custGeom>
              <a:avLst/>
              <a:gdLst>
                <a:gd name="T0" fmla="*/ 71 w 71"/>
                <a:gd name="T1" fmla="*/ 20 h 47"/>
                <a:gd name="T2" fmla="*/ 57 w 71"/>
                <a:gd name="T3" fmla="*/ 39 h 47"/>
                <a:gd name="T4" fmla="*/ 27 w 71"/>
                <a:gd name="T5" fmla="*/ 44 h 47"/>
                <a:gd name="T6" fmla="*/ 4 w 71"/>
                <a:gd name="T7" fmla="*/ 23 h 47"/>
                <a:gd name="T8" fmla="*/ 3 w 71"/>
                <a:gd name="T9" fmla="*/ 0 h 47"/>
                <a:gd name="T10" fmla="*/ 71 w 71"/>
                <a:gd name="T11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47">
                  <a:moveTo>
                    <a:pt x="71" y="20"/>
                  </a:moveTo>
                  <a:cubicBezTo>
                    <a:pt x="69" y="28"/>
                    <a:pt x="64" y="34"/>
                    <a:pt x="57" y="39"/>
                  </a:cubicBezTo>
                  <a:cubicBezTo>
                    <a:pt x="49" y="45"/>
                    <a:pt x="38" y="47"/>
                    <a:pt x="27" y="44"/>
                  </a:cubicBezTo>
                  <a:cubicBezTo>
                    <a:pt x="16" y="41"/>
                    <a:pt x="8" y="33"/>
                    <a:pt x="4" y="23"/>
                  </a:cubicBezTo>
                  <a:cubicBezTo>
                    <a:pt x="1" y="16"/>
                    <a:pt x="0" y="8"/>
                    <a:pt x="3" y="0"/>
                  </a:cubicBezTo>
                  <a:lnTo>
                    <a:pt x="71" y="20"/>
                  </a:ln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19">
              <a:extLst>
                <a:ext uri="{FF2B5EF4-FFF2-40B4-BE49-F238E27FC236}">
                  <a16:creationId xmlns:a16="http://schemas.microsoft.com/office/drawing/2014/main" id="{AD305D67-B0DE-4D94-988E-0A70AB3C9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0" y="1970"/>
              <a:ext cx="94" cy="57"/>
            </a:xfrm>
            <a:custGeom>
              <a:avLst/>
              <a:gdLst>
                <a:gd name="T0" fmla="*/ 53 w 53"/>
                <a:gd name="T1" fmla="*/ 24 h 32"/>
                <a:gd name="T2" fmla="*/ 23 w 53"/>
                <a:gd name="T3" fmla="*/ 29 h 32"/>
                <a:gd name="T4" fmla="*/ 0 w 53"/>
                <a:gd name="T5" fmla="*/ 8 h 32"/>
                <a:gd name="T6" fmla="*/ 30 w 53"/>
                <a:gd name="T7" fmla="*/ 4 h 32"/>
                <a:gd name="T8" fmla="*/ 53 w 53"/>
                <a:gd name="T9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32">
                  <a:moveTo>
                    <a:pt x="53" y="24"/>
                  </a:moveTo>
                  <a:cubicBezTo>
                    <a:pt x="45" y="30"/>
                    <a:pt x="34" y="32"/>
                    <a:pt x="23" y="29"/>
                  </a:cubicBezTo>
                  <a:cubicBezTo>
                    <a:pt x="12" y="26"/>
                    <a:pt x="4" y="18"/>
                    <a:pt x="0" y="8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41" y="7"/>
                    <a:pt x="49" y="14"/>
                    <a:pt x="53" y="24"/>
                  </a:cubicBezTo>
                  <a:close/>
                </a:path>
              </a:pathLst>
            </a:custGeom>
            <a:solidFill>
              <a:srgbClr val="FFA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20">
              <a:extLst>
                <a:ext uri="{FF2B5EF4-FFF2-40B4-BE49-F238E27FC236}">
                  <a16:creationId xmlns:a16="http://schemas.microsoft.com/office/drawing/2014/main" id="{6B2AAA7B-9921-4A5E-8BF8-487A0A29D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1" y="1895"/>
              <a:ext cx="46" cy="38"/>
            </a:xfrm>
            <a:custGeom>
              <a:avLst/>
              <a:gdLst>
                <a:gd name="T0" fmla="*/ 26 w 26"/>
                <a:gd name="T1" fmla="*/ 20 h 21"/>
                <a:gd name="T2" fmla="*/ 26 w 26"/>
                <a:gd name="T3" fmla="*/ 20 h 21"/>
                <a:gd name="T4" fmla="*/ 24 w 26"/>
                <a:gd name="T5" fmla="*/ 21 h 21"/>
                <a:gd name="T6" fmla="*/ 24 w 26"/>
                <a:gd name="T7" fmla="*/ 21 h 21"/>
                <a:gd name="T8" fmla="*/ 24 w 26"/>
                <a:gd name="T9" fmla="*/ 21 h 21"/>
                <a:gd name="T10" fmla="*/ 2 w 26"/>
                <a:gd name="T11" fmla="*/ 21 h 21"/>
                <a:gd name="T12" fmla="*/ 2 w 26"/>
                <a:gd name="T13" fmla="*/ 17 h 21"/>
                <a:gd name="T14" fmla="*/ 19 w 26"/>
                <a:gd name="T15" fmla="*/ 17 h 21"/>
                <a:gd name="T16" fmla="*/ 7 w 26"/>
                <a:gd name="T17" fmla="*/ 5 h 21"/>
                <a:gd name="T18" fmla="*/ 11 w 26"/>
                <a:gd name="T19" fmla="*/ 2 h 21"/>
                <a:gd name="T20" fmla="*/ 25 w 26"/>
                <a:gd name="T21" fmla="*/ 17 h 21"/>
                <a:gd name="T22" fmla="*/ 26 w 26"/>
                <a:gd name="T23" fmla="*/ 18 h 21"/>
                <a:gd name="T24" fmla="*/ 26 w 26"/>
                <a:gd name="T25" fmla="*/ 18 h 21"/>
                <a:gd name="T26" fmla="*/ 26 w 26"/>
                <a:gd name="T2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21">
                  <a:moveTo>
                    <a:pt x="26" y="20"/>
                  </a:moveTo>
                  <a:cubicBezTo>
                    <a:pt x="26" y="20"/>
                    <a:pt x="26" y="20"/>
                    <a:pt x="26" y="20"/>
                  </a:cubicBezTo>
                  <a:cubicBezTo>
                    <a:pt x="26" y="21"/>
                    <a:pt x="25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21"/>
                    <a:pt x="0" y="16"/>
                    <a:pt x="2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3"/>
                    <a:pt x="9" y="0"/>
                    <a:pt x="11" y="2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9"/>
                    <a:pt x="26" y="19"/>
                    <a:pt x="26" y="20"/>
                  </a:cubicBez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21">
              <a:extLst>
                <a:ext uri="{FF2B5EF4-FFF2-40B4-BE49-F238E27FC236}">
                  <a16:creationId xmlns:a16="http://schemas.microsoft.com/office/drawing/2014/main" id="{8778422C-CD2D-4405-8A7D-3A5B825D8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3" y="1927"/>
              <a:ext cx="48" cy="41"/>
            </a:xfrm>
            <a:custGeom>
              <a:avLst/>
              <a:gdLst>
                <a:gd name="T0" fmla="*/ 0 w 27"/>
                <a:gd name="T1" fmla="*/ 8 h 23"/>
                <a:gd name="T2" fmla="*/ 0 w 27"/>
                <a:gd name="T3" fmla="*/ 8 h 23"/>
                <a:gd name="T4" fmla="*/ 1 w 27"/>
                <a:gd name="T5" fmla="*/ 10 h 23"/>
                <a:gd name="T6" fmla="*/ 1 w 27"/>
                <a:gd name="T7" fmla="*/ 10 h 23"/>
                <a:gd name="T8" fmla="*/ 1 w 27"/>
                <a:gd name="T9" fmla="*/ 10 h 23"/>
                <a:gd name="T10" fmla="*/ 19 w 27"/>
                <a:gd name="T11" fmla="*/ 21 h 23"/>
                <a:gd name="T12" fmla="*/ 22 w 27"/>
                <a:gd name="T13" fmla="*/ 18 h 23"/>
                <a:gd name="T14" fmla="*/ 8 w 27"/>
                <a:gd name="T15" fmla="*/ 9 h 23"/>
                <a:gd name="T16" fmla="*/ 24 w 27"/>
                <a:gd name="T17" fmla="*/ 5 h 23"/>
                <a:gd name="T18" fmla="*/ 23 w 27"/>
                <a:gd name="T19" fmla="*/ 1 h 23"/>
                <a:gd name="T20" fmla="*/ 2 w 27"/>
                <a:gd name="T21" fmla="*/ 6 h 23"/>
                <a:gd name="T22" fmla="*/ 1 w 27"/>
                <a:gd name="T23" fmla="*/ 6 h 23"/>
                <a:gd name="T24" fmla="*/ 1 w 27"/>
                <a:gd name="T25" fmla="*/ 6 h 23"/>
                <a:gd name="T26" fmla="*/ 0 w 27"/>
                <a:gd name="T27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3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2" y="23"/>
                    <a:pt x="24" y="19"/>
                    <a:pt x="22" y="1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7" y="5"/>
                    <a:pt x="25" y="0"/>
                    <a:pt x="23" y="1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22">
              <a:extLst>
                <a:ext uri="{FF2B5EF4-FFF2-40B4-BE49-F238E27FC236}">
                  <a16:creationId xmlns:a16="http://schemas.microsoft.com/office/drawing/2014/main" id="{F1667B96-D6CE-464E-A1AC-4BEFE24D4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" y="1053"/>
              <a:ext cx="192" cy="191"/>
            </a:xfrm>
            <a:custGeom>
              <a:avLst/>
              <a:gdLst>
                <a:gd name="T0" fmla="*/ 105 w 108"/>
                <a:gd name="T1" fmla="*/ 47 h 108"/>
                <a:gd name="T2" fmla="*/ 61 w 108"/>
                <a:gd name="T3" fmla="*/ 104 h 108"/>
                <a:gd name="T4" fmla="*/ 4 w 108"/>
                <a:gd name="T5" fmla="*/ 60 h 108"/>
                <a:gd name="T6" fmla="*/ 48 w 108"/>
                <a:gd name="T7" fmla="*/ 4 h 108"/>
                <a:gd name="T8" fmla="*/ 105 w 108"/>
                <a:gd name="T9" fmla="*/ 4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8">
                  <a:moveTo>
                    <a:pt x="105" y="47"/>
                  </a:moveTo>
                  <a:cubicBezTo>
                    <a:pt x="108" y="75"/>
                    <a:pt x="88" y="101"/>
                    <a:pt x="61" y="104"/>
                  </a:cubicBezTo>
                  <a:cubicBezTo>
                    <a:pt x="33" y="108"/>
                    <a:pt x="7" y="88"/>
                    <a:pt x="4" y="60"/>
                  </a:cubicBezTo>
                  <a:cubicBezTo>
                    <a:pt x="0" y="32"/>
                    <a:pt x="20" y="7"/>
                    <a:pt x="48" y="4"/>
                  </a:cubicBezTo>
                  <a:cubicBezTo>
                    <a:pt x="76" y="0"/>
                    <a:pt x="101" y="20"/>
                    <a:pt x="105" y="47"/>
                  </a:cubicBezTo>
                  <a:close/>
                </a:path>
              </a:pathLst>
            </a:custGeom>
            <a:solidFill>
              <a:srgbClr val="FFCD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23">
              <a:extLst>
                <a:ext uri="{FF2B5EF4-FFF2-40B4-BE49-F238E27FC236}">
                  <a16:creationId xmlns:a16="http://schemas.microsoft.com/office/drawing/2014/main" id="{ACC1CE8C-7E4C-4C60-BC38-B2FF6C40B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149"/>
              <a:ext cx="126" cy="72"/>
            </a:xfrm>
            <a:custGeom>
              <a:avLst/>
              <a:gdLst>
                <a:gd name="T0" fmla="*/ 70 w 71"/>
                <a:gd name="T1" fmla="*/ 0 h 41"/>
                <a:gd name="T2" fmla="*/ 65 w 71"/>
                <a:gd name="T3" fmla="*/ 23 h 41"/>
                <a:gd name="T4" fmla="*/ 39 w 71"/>
                <a:gd name="T5" fmla="*/ 39 h 41"/>
                <a:gd name="T6" fmla="*/ 10 w 71"/>
                <a:gd name="T7" fmla="*/ 30 h 41"/>
                <a:gd name="T8" fmla="*/ 0 w 71"/>
                <a:gd name="T9" fmla="*/ 9 h 41"/>
                <a:gd name="T10" fmla="*/ 70 w 71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41">
                  <a:moveTo>
                    <a:pt x="70" y="0"/>
                  </a:moveTo>
                  <a:cubicBezTo>
                    <a:pt x="71" y="8"/>
                    <a:pt x="69" y="16"/>
                    <a:pt x="65" y="23"/>
                  </a:cubicBezTo>
                  <a:cubicBezTo>
                    <a:pt x="60" y="32"/>
                    <a:pt x="50" y="38"/>
                    <a:pt x="39" y="39"/>
                  </a:cubicBezTo>
                  <a:cubicBezTo>
                    <a:pt x="28" y="41"/>
                    <a:pt x="18" y="37"/>
                    <a:pt x="10" y="30"/>
                  </a:cubicBezTo>
                  <a:cubicBezTo>
                    <a:pt x="5" y="24"/>
                    <a:pt x="1" y="17"/>
                    <a:pt x="0" y="9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24">
              <a:extLst>
                <a:ext uri="{FF2B5EF4-FFF2-40B4-BE49-F238E27FC236}">
                  <a16:creationId xmlns:a16="http://schemas.microsoft.com/office/drawing/2014/main" id="{13482336-E6DA-4A43-BD0A-B38236CFF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6" y="1170"/>
              <a:ext cx="98" cy="51"/>
            </a:xfrm>
            <a:custGeom>
              <a:avLst/>
              <a:gdLst>
                <a:gd name="T0" fmla="*/ 55 w 55"/>
                <a:gd name="T1" fmla="*/ 11 h 29"/>
                <a:gd name="T2" fmla="*/ 29 w 55"/>
                <a:gd name="T3" fmla="*/ 27 h 29"/>
                <a:gd name="T4" fmla="*/ 0 w 55"/>
                <a:gd name="T5" fmla="*/ 18 h 29"/>
                <a:gd name="T6" fmla="*/ 26 w 55"/>
                <a:gd name="T7" fmla="*/ 1 h 29"/>
                <a:gd name="T8" fmla="*/ 55 w 55"/>
                <a:gd name="T9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9">
                  <a:moveTo>
                    <a:pt x="55" y="11"/>
                  </a:moveTo>
                  <a:cubicBezTo>
                    <a:pt x="50" y="20"/>
                    <a:pt x="40" y="26"/>
                    <a:pt x="29" y="27"/>
                  </a:cubicBezTo>
                  <a:cubicBezTo>
                    <a:pt x="18" y="29"/>
                    <a:pt x="8" y="25"/>
                    <a:pt x="0" y="18"/>
                  </a:cubicBezTo>
                  <a:cubicBezTo>
                    <a:pt x="6" y="9"/>
                    <a:pt x="15" y="3"/>
                    <a:pt x="26" y="1"/>
                  </a:cubicBezTo>
                  <a:cubicBezTo>
                    <a:pt x="37" y="0"/>
                    <a:pt x="48" y="4"/>
                    <a:pt x="55" y="11"/>
                  </a:cubicBezTo>
                  <a:close/>
                </a:path>
              </a:pathLst>
            </a:custGeom>
            <a:solidFill>
              <a:srgbClr val="FFA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25">
              <a:extLst>
                <a:ext uri="{FF2B5EF4-FFF2-40B4-BE49-F238E27FC236}">
                  <a16:creationId xmlns:a16="http://schemas.microsoft.com/office/drawing/2014/main" id="{6FD422BA-DA2B-4AF9-95DE-84E2EF712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3" y="1113"/>
              <a:ext cx="46" cy="41"/>
            </a:xfrm>
            <a:custGeom>
              <a:avLst/>
              <a:gdLst>
                <a:gd name="T0" fmla="*/ 26 w 26"/>
                <a:gd name="T1" fmla="*/ 11 h 23"/>
                <a:gd name="T2" fmla="*/ 26 w 26"/>
                <a:gd name="T3" fmla="*/ 11 h 23"/>
                <a:gd name="T4" fmla="*/ 25 w 26"/>
                <a:gd name="T5" fmla="*/ 13 h 23"/>
                <a:gd name="T6" fmla="*/ 25 w 26"/>
                <a:gd name="T7" fmla="*/ 13 h 23"/>
                <a:gd name="T8" fmla="*/ 24 w 26"/>
                <a:gd name="T9" fmla="*/ 13 h 23"/>
                <a:gd name="T10" fmla="*/ 4 w 26"/>
                <a:gd name="T11" fmla="*/ 22 h 23"/>
                <a:gd name="T12" fmla="*/ 3 w 26"/>
                <a:gd name="T13" fmla="*/ 17 h 23"/>
                <a:gd name="T14" fmla="*/ 18 w 26"/>
                <a:gd name="T15" fmla="*/ 11 h 23"/>
                <a:gd name="T16" fmla="*/ 3 w 26"/>
                <a:gd name="T17" fmla="*/ 5 h 23"/>
                <a:gd name="T18" fmla="*/ 4 w 26"/>
                <a:gd name="T19" fmla="*/ 1 h 23"/>
                <a:gd name="T20" fmla="*/ 24 w 26"/>
                <a:gd name="T21" fmla="*/ 9 h 23"/>
                <a:gd name="T22" fmla="*/ 25 w 26"/>
                <a:gd name="T23" fmla="*/ 10 h 23"/>
                <a:gd name="T24" fmla="*/ 25 w 26"/>
                <a:gd name="T25" fmla="*/ 10 h 23"/>
                <a:gd name="T26" fmla="*/ 26 w 26"/>
                <a:gd name="T2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23">
                  <a:moveTo>
                    <a:pt x="26" y="11"/>
                  </a:moveTo>
                  <a:cubicBezTo>
                    <a:pt x="26" y="11"/>
                    <a:pt x="26" y="11"/>
                    <a:pt x="26" y="11"/>
                  </a:cubicBezTo>
                  <a:cubicBezTo>
                    <a:pt x="26" y="12"/>
                    <a:pt x="26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3"/>
                    <a:pt x="0" y="19"/>
                    <a:pt x="3" y="17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4"/>
                    <a:pt x="2" y="0"/>
                    <a:pt x="4" y="1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5" y="9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10"/>
                    <a:pt x="26" y="11"/>
                    <a:pt x="26" y="11"/>
                  </a:cubicBez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26">
              <a:extLst>
                <a:ext uri="{FF2B5EF4-FFF2-40B4-BE49-F238E27FC236}">
                  <a16:creationId xmlns:a16="http://schemas.microsoft.com/office/drawing/2014/main" id="{0D950C05-1352-444B-A8C9-C08238E8F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5" y="1099"/>
              <a:ext cx="48" cy="39"/>
            </a:xfrm>
            <a:custGeom>
              <a:avLst/>
              <a:gdLst>
                <a:gd name="T0" fmla="*/ 0 w 27"/>
                <a:gd name="T1" fmla="*/ 17 h 22"/>
                <a:gd name="T2" fmla="*/ 0 w 27"/>
                <a:gd name="T3" fmla="*/ 17 h 22"/>
                <a:gd name="T4" fmla="*/ 2 w 27"/>
                <a:gd name="T5" fmla="*/ 18 h 22"/>
                <a:gd name="T6" fmla="*/ 2 w 27"/>
                <a:gd name="T7" fmla="*/ 18 h 22"/>
                <a:gd name="T8" fmla="*/ 3 w 27"/>
                <a:gd name="T9" fmla="*/ 18 h 22"/>
                <a:gd name="T10" fmla="*/ 24 w 27"/>
                <a:gd name="T11" fmla="*/ 21 h 22"/>
                <a:gd name="T12" fmla="*/ 24 w 27"/>
                <a:gd name="T13" fmla="*/ 17 h 22"/>
                <a:gd name="T14" fmla="*/ 8 w 27"/>
                <a:gd name="T15" fmla="*/ 15 h 22"/>
                <a:gd name="T16" fmla="*/ 21 w 27"/>
                <a:gd name="T17" fmla="*/ 5 h 22"/>
                <a:gd name="T18" fmla="*/ 18 w 27"/>
                <a:gd name="T19" fmla="*/ 1 h 22"/>
                <a:gd name="T20" fmla="*/ 1 w 27"/>
                <a:gd name="T21" fmla="*/ 14 h 22"/>
                <a:gd name="T22" fmla="*/ 1 w 27"/>
                <a:gd name="T23" fmla="*/ 15 h 22"/>
                <a:gd name="T24" fmla="*/ 1 w 27"/>
                <a:gd name="T25" fmla="*/ 15 h 22"/>
                <a:gd name="T26" fmla="*/ 0 w 27"/>
                <a:gd name="T27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2"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6" y="22"/>
                    <a:pt x="27" y="17"/>
                    <a:pt x="24" y="17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3"/>
                    <a:pt x="21" y="0"/>
                    <a:pt x="18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6"/>
                    <a:pt x="0" y="17"/>
                  </a:cubicBez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27">
              <a:extLst>
                <a:ext uri="{FF2B5EF4-FFF2-40B4-BE49-F238E27FC236}">
                  <a16:creationId xmlns:a16="http://schemas.microsoft.com/office/drawing/2014/main" id="{03E72BD4-4C50-41CC-AD5A-342A9332D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2" y="1516"/>
              <a:ext cx="133" cy="133"/>
            </a:xfrm>
            <a:custGeom>
              <a:avLst/>
              <a:gdLst>
                <a:gd name="T0" fmla="*/ 72 w 75"/>
                <a:gd name="T1" fmla="*/ 33 h 75"/>
                <a:gd name="T2" fmla="*/ 42 w 75"/>
                <a:gd name="T3" fmla="*/ 72 h 75"/>
                <a:gd name="T4" fmla="*/ 3 w 75"/>
                <a:gd name="T5" fmla="*/ 43 h 75"/>
                <a:gd name="T6" fmla="*/ 32 w 75"/>
                <a:gd name="T7" fmla="*/ 3 h 75"/>
                <a:gd name="T8" fmla="*/ 72 w 75"/>
                <a:gd name="T9" fmla="*/ 3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72" y="33"/>
                  </a:moveTo>
                  <a:cubicBezTo>
                    <a:pt x="75" y="52"/>
                    <a:pt x="62" y="69"/>
                    <a:pt x="42" y="72"/>
                  </a:cubicBezTo>
                  <a:cubicBezTo>
                    <a:pt x="23" y="75"/>
                    <a:pt x="6" y="62"/>
                    <a:pt x="3" y="43"/>
                  </a:cubicBezTo>
                  <a:cubicBezTo>
                    <a:pt x="0" y="24"/>
                    <a:pt x="13" y="6"/>
                    <a:pt x="32" y="3"/>
                  </a:cubicBezTo>
                  <a:cubicBezTo>
                    <a:pt x="51" y="0"/>
                    <a:pt x="69" y="14"/>
                    <a:pt x="72" y="33"/>
                  </a:cubicBezTo>
                  <a:close/>
                </a:path>
              </a:pathLst>
            </a:custGeom>
            <a:solidFill>
              <a:srgbClr val="FFCD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28">
              <a:extLst>
                <a:ext uri="{FF2B5EF4-FFF2-40B4-BE49-F238E27FC236}">
                  <a16:creationId xmlns:a16="http://schemas.microsoft.com/office/drawing/2014/main" id="{1DBB69EA-3A6A-417F-9DA0-7671CF329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" y="1581"/>
              <a:ext cx="88" cy="52"/>
            </a:xfrm>
            <a:custGeom>
              <a:avLst/>
              <a:gdLst>
                <a:gd name="T0" fmla="*/ 49 w 50"/>
                <a:gd name="T1" fmla="*/ 0 h 29"/>
                <a:gd name="T2" fmla="*/ 46 w 50"/>
                <a:gd name="T3" fmla="*/ 16 h 29"/>
                <a:gd name="T4" fmla="*/ 28 w 50"/>
                <a:gd name="T5" fmla="*/ 28 h 29"/>
                <a:gd name="T6" fmla="*/ 8 w 50"/>
                <a:gd name="T7" fmla="*/ 22 h 29"/>
                <a:gd name="T8" fmla="*/ 0 w 50"/>
                <a:gd name="T9" fmla="*/ 7 h 29"/>
                <a:gd name="T10" fmla="*/ 49 w 50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9">
                  <a:moveTo>
                    <a:pt x="49" y="0"/>
                  </a:moveTo>
                  <a:cubicBezTo>
                    <a:pt x="50" y="6"/>
                    <a:pt x="49" y="11"/>
                    <a:pt x="46" y="16"/>
                  </a:cubicBezTo>
                  <a:cubicBezTo>
                    <a:pt x="42" y="22"/>
                    <a:pt x="36" y="27"/>
                    <a:pt x="28" y="28"/>
                  </a:cubicBezTo>
                  <a:cubicBezTo>
                    <a:pt x="21" y="29"/>
                    <a:pt x="13" y="27"/>
                    <a:pt x="8" y="22"/>
                  </a:cubicBezTo>
                  <a:cubicBezTo>
                    <a:pt x="4" y="18"/>
                    <a:pt x="1" y="13"/>
                    <a:pt x="0" y="7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29">
              <a:extLst>
                <a:ext uri="{FF2B5EF4-FFF2-40B4-BE49-F238E27FC236}">
                  <a16:creationId xmlns:a16="http://schemas.microsoft.com/office/drawing/2014/main" id="{418D6CF4-739D-4052-B711-DCC3844A5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9" y="1597"/>
              <a:ext cx="67" cy="36"/>
            </a:xfrm>
            <a:custGeom>
              <a:avLst/>
              <a:gdLst>
                <a:gd name="T0" fmla="*/ 38 w 38"/>
                <a:gd name="T1" fmla="*/ 7 h 20"/>
                <a:gd name="T2" fmla="*/ 20 w 38"/>
                <a:gd name="T3" fmla="*/ 19 h 20"/>
                <a:gd name="T4" fmla="*/ 0 w 38"/>
                <a:gd name="T5" fmla="*/ 13 h 20"/>
                <a:gd name="T6" fmla="*/ 18 w 38"/>
                <a:gd name="T7" fmla="*/ 1 h 20"/>
                <a:gd name="T8" fmla="*/ 38 w 38"/>
                <a:gd name="T9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38" y="7"/>
                  </a:moveTo>
                  <a:cubicBezTo>
                    <a:pt x="34" y="13"/>
                    <a:pt x="28" y="18"/>
                    <a:pt x="20" y="19"/>
                  </a:cubicBezTo>
                  <a:cubicBezTo>
                    <a:pt x="13" y="20"/>
                    <a:pt x="5" y="18"/>
                    <a:pt x="0" y="13"/>
                  </a:cubicBezTo>
                  <a:cubicBezTo>
                    <a:pt x="4" y="7"/>
                    <a:pt x="10" y="2"/>
                    <a:pt x="18" y="1"/>
                  </a:cubicBezTo>
                  <a:cubicBezTo>
                    <a:pt x="25" y="0"/>
                    <a:pt x="32" y="2"/>
                    <a:pt x="38" y="7"/>
                  </a:cubicBezTo>
                  <a:close/>
                </a:path>
              </a:pathLst>
            </a:custGeom>
            <a:solidFill>
              <a:srgbClr val="FFA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30">
              <a:extLst>
                <a:ext uri="{FF2B5EF4-FFF2-40B4-BE49-F238E27FC236}">
                  <a16:creationId xmlns:a16="http://schemas.microsoft.com/office/drawing/2014/main" id="{5C83D9B0-F72F-4238-8848-6AFBFD139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1" y="1560"/>
              <a:ext cx="32" cy="27"/>
            </a:xfrm>
            <a:custGeom>
              <a:avLst/>
              <a:gdLst>
                <a:gd name="T0" fmla="*/ 18 w 18"/>
                <a:gd name="T1" fmla="*/ 7 h 15"/>
                <a:gd name="T2" fmla="*/ 18 w 18"/>
                <a:gd name="T3" fmla="*/ 7 h 15"/>
                <a:gd name="T4" fmla="*/ 17 w 18"/>
                <a:gd name="T5" fmla="*/ 9 h 15"/>
                <a:gd name="T6" fmla="*/ 17 w 18"/>
                <a:gd name="T7" fmla="*/ 9 h 15"/>
                <a:gd name="T8" fmla="*/ 17 w 18"/>
                <a:gd name="T9" fmla="*/ 9 h 15"/>
                <a:gd name="T10" fmla="*/ 4 w 18"/>
                <a:gd name="T11" fmla="*/ 15 h 15"/>
                <a:gd name="T12" fmla="*/ 2 w 18"/>
                <a:gd name="T13" fmla="*/ 12 h 15"/>
                <a:gd name="T14" fmla="*/ 13 w 18"/>
                <a:gd name="T15" fmla="*/ 7 h 15"/>
                <a:gd name="T16" fmla="*/ 2 w 18"/>
                <a:gd name="T17" fmla="*/ 3 h 15"/>
                <a:gd name="T18" fmla="*/ 3 w 18"/>
                <a:gd name="T19" fmla="*/ 0 h 15"/>
                <a:gd name="T20" fmla="*/ 17 w 18"/>
                <a:gd name="T21" fmla="*/ 6 h 15"/>
                <a:gd name="T22" fmla="*/ 18 w 18"/>
                <a:gd name="T23" fmla="*/ 6 h 15"/>
                <a:gd name="T24" fmla="*/ 18 w 18"/>
                <a:gd name="T25" fmla="*/ 6 h 15"/>
                <a:gd name="T26" fmla="*/ 18 w 18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15">
                  <a:moveTo>
                    <a:pt x="18" y="7"/>
                  </a:moveTo>
                  <a:cubicBezTo>
                    <a:pt x="18" y="7"/>
                    <a:pt x="18" y="7"/>
                    <a:pt x="18" y="7"/>
                  </a:cubicBezTo>
                  <a:cubicBezTo>
                    <a:pt x="18" y="8"/>
                    <a:pt x="18" y="8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1" y="13"/>
                    <a:pt x="2" y="1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7"/>
                    <a:pt x="18" y="7"/>
                  </a:cubicBez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31">
              <a:extLst>
                <a:ext uri="{FF2B5EF4-FFF2-40B4-BE49-F238E27FC236}">
                  <a16:creationId xmlns:a16="http://schemas.microsoft.com/office/drawing/2014/main" id="{A2EEF6C5-248F-49F4-9297-AD052C9C1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8" y="1548"/>
              <a:ext cx="34" cy="26"/>
            </a:xfrm>
            <a:custGeom>
              <a:avLst/>
              <a:gdLst>
                <a:gd name="T0" fmla="*/ 0 w 19"/>
                <a:gd name="T1" fmla="*/ 12 h 15"/>
                <a:gd name="T2" fmla="*/ 0 w 19"/>
                <a:gd name="T3" fmla="*/ 12 h 15"/>
                <a:gd name="T4" fmla="*/ 1 w 19"/>
                <a:gd name="T5" fmla="*/ 13 h 15"/>
                <a:gd name="T6" fmla="*/ 1 w 19"/>
                <a:gd name="T7" fmla="*/ 13 h 15"/>
                <a:gd name="T8" fmla="*/ 2 w 19"/>
                <a:gd name="T9" fmla="*/ 13 h 15"/>
                <a:gd name="T10" fmla="*/ 16 w 19"/>
                <a:gd name="T11" fmla="*/ 15 h 15"/>
                <a:gd name="T12" fmla="*/ 17 w 19"/>
                <a:gd name="T13" fmla="*/ 12 h 15"/>
                <a:gd name="T14" fmla="*/ 5 w 19"/>
                <a:gd name="T15" fmla="*/ 11 h 15"/>
                <a:gd name="T16" fmla="*/ 14 w 19"/>
                <a:gd name="T17" fmla="*/ 4 h 15"/>
                <a:gd name="T18" fmla="*/ 12 w 19"/>
                <a:gd name="T19" fmla="*/ 1 h 15"/>
                <a:gd name="T20" fmla="*/ 1 w 19"/>
                <a:gd name="T21" fmla="*/ 10 h 15"/>
                <a:gd name="T22" fmla="*/ 0 w 19"/>
                <a:gd name="T23" fmla="*/ 11 h 15"/>
                <a:gd name="T24" fmla="*/ 0 w 19"/>
                <a:gd name="T25" fmla="*/ 11 h 15"/>
                <a:gd name="T26" fmla="*/ 0 w 19"/>
                <a:gd name="T27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15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8" y="15"/>
                    <a:pt x="19" y="12"/>
                    <a:pt x="17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6" y="2"/>
                    <a:pt x="14" y="0"/>
                    <a:pt x="12" y="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6E766A65-1183-4A3A-A2C8-418087F26A14}"/>
              </a:ext>
            </a:extLst>
          </p:cNvPr>
          <p:cNvSpPr/>
          <p:nvPr/>
        </p:nvSpPr>
        <p:spPr>
          <a:xfrm rot="10800000">
            <a:off x="12211481" y="2224746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5969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4" name="Picture 223">
            <a:extLst>
              <a:ext uri="{FF2B5EF4-FFF2-40B4-BE49-F238E27FC236}">
                <a16:creationId xmlns:a16="http://schemas.microsoft.com/office/drawing/2014/main" id="{8FD40F89-F925-4EA8-94DC-5D9D3E52BE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21462" y="3022417"/>
            <a:ext cx="1176580" cy="646331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dist="50800" dir="5400000" algn="ctr" rotWithShape="0">
              <a:srgbClr val="000000">
                <a:alpha val="0"/>
              </a:srgbClr>
            </a:outerShdw>
          </a:effectLst>
          <a:scene3d>
            <a:camera prst="orthographicFront"/>
            <a:lightRig rig="threePt" dir="t"/>
          </a:scene3d>
          <a:sp3d prstMaterial="dkEdge"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576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9183">
        <p159:morph option="byObject"/>
      </p:transition>
    </mc:Choice>
    <mc:Fallback xmlns="">
      <p:transition spd="slow" advTm="391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250"/>
                            </p:stCondLst>
                            <p:childTnLst>
                              <p:par>
                                <p:cTn id="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0"/>
      <p:bldP spid="64" grpId="0"/>
      <p:bldP spid="65" grpId="0"/>
      <p:bldP spid="7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3C11B84C-8A05-4A32-BA1E-B502C8AD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2" y="559293"/>
            <a:ext cx="11878322" cy="557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4760698-3446-45E3-BCF1-8DBEDA718A7E}"/>
              </a:ext>
            </a:extLst>
          </p:cNvPr>
          <p:cNvCxnSpPr/>
          <p:nvPr/>
        </p:nvCxnSpPr>
        <p:spPr>
          <a:xfrm>
            <a:off x="2610036" y="4332301"/>
            <a:ext cx="21217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F50934-33D4-4B64-94CB-A5B12C872BCC}"/>
              </a:ext>
            </a:extLst>
          </p:cNvPr>
          <p:cNvCxnSpPr/>
          <p:nvPr/>
        </p:nvCxnSpPr>
        <p:spPr>
          <a:xfrm>
            <a:off x="8097916" y="4332301"/>
            <a:ext cx="21217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68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19744C71-5814-44E2-90DE-8D3B45A8B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2" y="687572"/>
            <a:ext cx="11975976" cy="548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939141-2B09-4B80-B2BB-5958BECB1318}"/>
              </a:ext>
            </a:extLst>
          </p:cNvPr>
          <p:cNvCxnSpPr/>
          <p:nvPr/>
        </p:nvCxnSpPr>
        <p:spPr>
          <a:xfrm>
            <a:off x="1118586" y="4651899"/>
            <a:ext cx="598355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56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B1C906D-CB8A-42D0-84E6-71E637ACC424}"/>
              </a:ext>
            </a:extLst>
          </p:cNvPr>
          <p:cNvGrpSpPr/>
          <p:nvPr/>
        </p:nvGrpSpPr>
        <p:grpSpPr>
          <a:xfrm>
            <a:off x="2525063" y="1171390"/>
            <a:ext cx="2201633" cy="1852077"/>
            <a:chOff x="3611202" y="2182683"/>
            <a:chExt cx="2201633" cy="1894017"/>
          </a:xfrm>
        </p:grpSpPr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59E7E2A5-1678-45E4-AB45-BDB52ECC0EF3}"/>
                </a:ext>
              </a:extLst>
            </p:cNvPr>
            <p:cNvSpPr/>
            <p:nvPr/>
          </p:nvSpPr>
          <p:spPr>
            <a:xfrm>
              <a:off x="3704758" y="2209800"/>
              <a:ext cx="2108077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D5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002176-2B31-4FAC-AC52-E8FC1985EA82}"/>
                </a:ext>
              </a:extLst>
            </p:cNvPr>
            <p:cNvSpPr txBox="1"/>
            <p:nvPr/>
          </p:nvSpPr>
          <p:spPr>
            <a:xfrm>
              <a:off x="3611202" y="2182683"/>
              <a:ext cx="21664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Demographic</a:t>
              </a:r>
              <a:endParaRPr lang="en-US" sz="22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ADF307-F25E-4F8C-B1D9-6F1E9DFC1334}"/>
                </a:ext>
              </a:extLst>
            </p:cNvPr>
            <p:cNvSpPr txBox="1"/>
            <p:nvPr/>
          </p:nvSpPr>
          <p:spPr>
            <a:xfrm>
              <a:off x="4314520" y="2613527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9D2CF76-A7B5-4F04-BBD8-B3FFD83C8F92}"/>
              </a:ext>
            </a:extLst>
          </p:cNvPr>
          <p:cNvGrpSpPr/>
          <p:nvPr/>
        </p:nvGrpSpPr>
        <p:grpSpPr>
          <a:xfrm>
            <a:off x="9890963" y="1122244"/>
            <a:ext cx="2108077" cy="1894017"/>
            <a:chOff x="6194901" y="2182683"/>
            <a:chExt cx="2108077" cy="1894017"/>
          </a:xfrm>
        </p:grpSpPr>
        <p:sp>
          <p:nvSpPr>
            <p:cNvPr id="32" name="Rectangle: Top Corners Rounded 31">
              <a:extLst>
                <a:ext uri="{FF2B5EF4-FFF2-40B4-BE49-F238E27FC236}">
                  <a16:creationId xmlns:a16="http://schemas.microsoft.com/office/drawing/2014/main" id="{11E730FB-0323-4FC6-93E3-9B65A6DC3CE6}"/>
                </a:ext>
              </a:extLst>
            </p:cNvPr>
            <p:cNvSpPr/>
            <p:nvPr/>
          </p:nvSpPr>
          <p:spPr>
            <a:xfrm>
              <a:off x="6194901" y="2209800"/>
              <a:ext cx="2108077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D5DFF4-5EFC-4F71-AB99-CF2ABC155DE2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Tenure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82CE77-ECE5-4B5C-9165-82E35828CA4A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3953BE-CB55-4B75-8ACA-17FA7282913A}"/>
              </a:ext>
            </a:extLst>
          </p:cNvPr>
          <p:cNvGrpSpPr/>
          <p:nvPr/>
        </p:nvGrpSpPr>
        <p:grpSpPr>
          <a:xfrm>
            <a:off x="5059309" y="1156567"/>
            <a:ext cx="2096466" cy="1866900"/>
            <a:chOff x="3559166" y="2209800"/>
            <a:chExt cx="2096466" cy="1866900"/>
          </a:xfrm>
        </p:grpSpPr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CF230F4F-FB8B-49A6-B3AC-00AF608BCB2F}"/>
                </a:ext>
              </a:extLst>
            </p:cNvPr>
            <p:cNvSpPr/>
            <p:nvPr/>
          </p:nvSpPr>
          <p:spPr>
            <a:xfrm>
              <a:off x="3559166" y="2209800"/>
              <a:ext cx="2096466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FF1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0596E70-E378-4707-98CF-0BFDB81C16E2}"/>
                </a:ext>
              </a:extLst>
            </p:cNvPr>
            <p:cNvSpPr txBox="1"/>
            <p:nvPr/>
          </p:nvSpPr>
          <p:spPr>
            <a:xfrm>
              <a:off x="3734816" y="2209800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Activity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FEC3D8-7FAA-4A4C-BC50-52820417077B}"/>
                </a:ext>
              </a:extLst>
            </p:cNvPr>
            <p:cNvSpPr txBox="1"/>
            <p:nvPr/>
          </p:nvSpPr>
          <p:spPr>
            <a:xfrm>
              <a:off x="4154377" y="2605362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C0ACBF0-10E0-49F8-82D4-979373B7F6D8}"/>
              </a:ext>
            </a:extLst>
          </p:cNvPr>
          <p:cNvGrpSpPr/>
          <p:nvPr/>
        </p:nvGrpSpPr>
        <p:grpSpPr>
          <a:xfrm>
            <a:off x="7500897" y="1142990"/>
            <a:ext cx="2092129" cy="1894017"/>
            <a:chOff x="6307337" y="2182683"/>
            <a:chExt cx="2092129" cy="1894017"/>
          </a:xfrm>
        </p:grpSpPr>
        <p:sp>
          <p:nvSpPr>
            <p:cNvPr id="45" name="Rectangle: Top Corners Rounded 44">
              <a:extLst>
                <a:ext uri="{FF2B5EF4-FFF2-40B4-BE49-F238E27FC236}">
                  <a16:creationId xmlns:a16="http://schemas.microsoft.com/office/drawing/2014/main" id="{94F2FC2F-E9DC-49AB-99A9-42C3D8208B01}"/>
                </a:ext>
              </a:extLst>
            </p:cNvPr>
            <p:cNvSpPr/>
            <p:nvPr/>
          </p:nvSpPr>
          <p:spPr>
            <a:xfrm>
              <a:off x="6307337" y="2209800"/>
              <a:ext cx="2092129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A7E6A92-E73F-47EB-AD36-D4D1201252A6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Platform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1B05AF2-BE20-4361-8E3A-5ADE3B928BF5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4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46D08D-DF5E-4EF7-9700-5FFEA142B501}"/>
              </a:ext>
            </a:extLst>
          </p:cNvPr>
          <p:cNvGrpSpPr/>
          <p:nvPr/>
        </p:nvGrpSpPr>
        <p:grpSpPr>
          <a:xfrm>
            <a:off x="96169" y="1171390"/>
            <a:ext cx="2321936" cy="1569661"/>
            <a:chOff x="1387588" y="2182683"/>
            <a:chExt cx="1805441" cy="1894017"/>
          </a:xfrm>
        </p:grpSpPr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AD1AC26B-A07F-4F2B-9A51-0217BFEE97B3}"/>
                </a:ext>
              </a:extLst>
            </p:cNvPr>
            <p:cNvSpPr/>
            <p:nvPr/>
          </p:nvSpPr>
          <p:spPr>
            <a:xfrm>
              <a:off x="1475933" y="2209800"/>
              <a:ext cx="1627993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1C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21E3FF-8D92-41B8-BBA3-2B08B1A677CC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705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User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B7FFDD8-CD56-43B4-A1D3-F1A5A8110EEF}"/>
                </a:ext>
              </a:extLst>
            </p:cNvPr>
            <p:cNvSpPr txBox="1"/>
            <p:nvPr/>
          </p:nvSpPr>
          <p:spPr>
            <a:xfrm>
              <a:off x="1843093" y="2660960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67DB1E2-E9D8-4D1F-8AE1-BCB6EC395B16}"/>
              </a:ext>
            </a:extLst>
          </p:cNvPr>
          <p:cNvSpPr/>
          <p:nvPr/>
        </p:nvSpPr>
        <p:spPr>
          <a:xfrm flipV="1">
            <a:off x="203099" y="2018623"/>
            <a:ext cx="2108077" cy="4667159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9DE9BF-1065-4B6B-98A8-8D5FE891B1BD}"/>
              </a:ext>
            </a:extLst>
          </p:cNvPr>
          <p:cNvSpPr txBox="1"/>
          <p:nvPr/>
        </p:nvSpPr>
        <p:spPr>
          <a:xfrm>
            <a:off x="251480" y="2723873"/>
            <a:ext cx="1999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All age groups</a:t>
            </a:r>
          </a:p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13 - 113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19A88569-BC83-49AC-8350-34BA16E38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405" y="5770075"/>
            <a:ext cx="723109" cy="7231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D05157-ABBD-4D65-976D-2400E99EEB21}"/>
              </a:ext>
            </a:extLst>
          </p:cNvPr>
          <p:cNvSpPr txBox="1"/>
          <p:nvPr/>
        </p:nvSpPr>
        <p:spPr>
          <a:xfrm>
            <a:off x="729351" y="48996"/>
            <a:ext cx="10209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5D7373"/>
                </a:solidFill>
                <a:latin typeface="Tw Cen MT" panose="020B0602020104020603" pitchFamily="34" charset="0"/>
              </a:rPr>
              <a:t>Conclusion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F2CFDA-F284-4637-A79E-2B68ECFFB06A}"/>
              </a:ext>
            </a:extLst>
          </p:cNvPr>
          <p:cNvSpPr txBox="1"/>
          <p:nvPr/>
        </p:nvSpPr>
        <p:spPr>
          <a:xfrm>
            <a:off x="245803" y="3455508"/>
            <a:ext cx="2087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M:F Ratio 60:40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734D36-53CA-4C05-86DD-82E3AB48A4EC}"/>
              </a:ext>
            </a:extLst>
          </p:cNvPr>
          <p:cNvSpPr txBox="1"/>
          <p:nvPr/>
        </p:nvSpPr>
        <p:spPr>
          <a:xfrm>
            <a:off x="209787" y="3903079"/>
            <a:ext cx="2067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Female Average friend count is higher than male 60:40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E3522C-3CE6-4051-9335-BD81E5D2B646}"/>
              </a:ext>
            </a:extLst>
          </p:cNvPr>
          <p:cNvSpPr txBox="1"/>
          <p:nvPr/>
        </p:nvSpPr>
        <p:spPr>
          <a:xfrm>
            <a:off x="222905" y="4865305"/>
            <a:ext cx="2054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Males 14% ahead in friendship request initiation</a:t>
            </a: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A057303-76B9-4A40-A2FD-6B8C623BF5C0}"/>
              </a:ext>
            </a:extLst>
          </p:cNvPr>
          <p:cNvSpPr/>
          <p:nvPr/>
        </p:nvSpPr>
        <p:spPr>
          <a:xfrm flipV="1">
            <a:off x="2620737" y="2075786"/>
            <a:ext cx="2108077" cy="4563812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859294E-66AD-42D0-B064-A203A8361643}"/>
              </a:ext>
            </a:extLst>
          </p:cNvPr>
          <p:cNvSpPr/>
          <p:nvPr/>
        </p:nvSpPr>
        <p:spPr>
          <a:xfrm flipV="1">
            <a:off x="9885276" y="1946513"/>
            <a:ext cx="2108077" cy="4594104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06185277-48E6-488D-9BF7-2F9EB2E2B180}"/>
              </a:ext>
            </a:extLst>
          </p:cNvPr>
          <p:cNvSpPr/>
          <p:nvPr/>
        </p:nvSpPr>
        <p:spPr>
          <a:xfrm flipV="1">
            <a:off x="7490636" y="1991456"/>
            <a:ext cx="2108077" cy="459410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1C98436-A060-4125-86B9-844D3DFBC4F7}"/>
              </a:ext>
            </a:extLst>
          </p:cNvPr>
          <p:cNvSpPr/>
          <p:nvPr/>
        </p:nvSpPr>
        <p:spPr>
          <a:xfrm flipV="1">
            <a:off x="5071847" y="2036608"/>
            <a:ext cx="2108077" cy="461096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raphic 29">
            <a:extLst>
              <a:ext uri="{FF2B5EF4-FFF2-40B4-BE49-F238E27FC236}">
                <a16:creationId xmlns:a16="http://schemas.microsoft.com/office/drawing/2014/main" id="{E2B56381-E72D-44B4-A14D-EFFD17988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3850" y="5826204"/>
            <a:ext cx="1482571" cy="673724"/>
          </a:xfrm>
          <a:prstGeom prst="rect">
            <a:avLst/>
          </a:prstGeom>
        </p:spPr>
      </p:pic>
      <p:pic>
        <p:nvPicPr>
          <p:cNvPr id="79" name="Graphic 42">
            <a:extLst>
              <a:ext uri="{FF2B5EF4-FFF2-40B4-BE49-F238E27FC236}">
                <a16:creationId xmlns:a16="http://schemas.microsoft.com/office/drawing/2014/main" id="{E77E70D5-7FE6-437A-8485-99C9362802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3848" y="5689399"/>
            <a:ext cx="878630" cy="878630"/>
          </a:xfrm>
          <a:prstGeom prst="rect">
            <a:avLst/>
          </a:prstGeom>
        </p:spPr>
      </p:pic>
      <p:pic>
        <p:nvPicPr>
          <p:cNvPr id="80" name="Graphic 48">
            <a:extLst>
              <a:ext uri="{FF2B5EF4-FFF2-40B4-BE49-F238E27FC236}">
                <a16:creationId xmlns:a16="http://schemas.microsoft.com/office/drawing/2014/main" id="{2C19A356-BAB2-4DBF-BF44-5B2FFE5104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4825" y="5594923"/>
            <a:ext cx="800013" cy="898261"/>
          </a:xfrm>
          <a:prstGeom prst="rect">
            <a:avLst/>
          </a:prstGeom>
        </p:spPr>
      </p:pic>
      <p:pic>
        <p:nvPicPr>
          <p:cNvPr id="81" name="Graphic 35">
            <a:extLst>
              <a:ext uri="{FF2B5EF4-FFF2-40B4-BE49-F238E27FC236}">
                <a16:creationId xmlns:a16="http://schemas.microsoft.com/office/drawing/2014/main" id="{3767AA7D-604D-42F1-BEBE-EAE5F3370F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6964" y="5775297"/>
            <a:ext cx="724631" cy="72463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C80A99EA-841E-486D-B009-77BE0722E520}"/>
              </a:ext>
            </a:extLst>
          </p:cNvPr>
          <p:cNvSpPr txBox="1"/>
          <p:nvPr/>
        </p:nvSpPr>
        <p:spPr>
          <a:xfrm>
            <a:off x="2654209" y="2867730"/>
            <a:ext cx="19991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Maximum users: </a:t>
            </a:r>
          </a:p>
          <a:p>
            <a:pPr algn="ctr"/>
            <a:r>
              <a:rPr lang="en-IN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18-24 (27.5%)</a:t>
            </a:r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, followed by 25-34 (21.3%) Age group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76688B4-8C2C-4F90-9777-E3F33A145A8D}"/>
              </a:ext>
            </a:extLst>
          </p:cNvPr>
          <p:cNvSpPr txBox="1"/>
          <p:nvPr/>
        </p:nvSpPr>
        <p:spPr>
          <a:xfrm>
            <a:off x="2654208" y="5006028"/>
            <a:ext cx="1999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Most Active age group: 18-24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50DE986-DBFF-4AFB-9F47-D69F222C8116}"/>
              </a:ext>
            </a:extLst>
          </p:cNvPr>
          <p:cNvSpPr txBox="1"/>
          <p:nvPr/>
        </p:nvSpPr>
        <p:spPr>
          <a:xfrm>
            <a:off x="2653331" y="4176958"/>
            <a:ext cx="1999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Total users of these 2 groups: 49%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A8C2788-DF42-4104-A326-E3354D8E1B85}"/>
              </a:ext>
            </a:extLst>
          </p:cNvPr>
          <p:cNvSpPr txBox="1"/>
          <p:nvPr/>
        </p:nvSpPr>
        <p:spPr>
          <a:xfrm>
            <a:off x="5088553" y="2774860"/>
            <a:ext cx="1999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Most Active Users: Female 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16C93BB-65B0-4BC1-8AB1-4264A407677A}"/>
              </a:ext>
            </a:extLst>
          </p:cNvPr>
          <p:cNvSpPr txBox="1"/>
          <p:nvPr/>
        </p:nvSpPr>
        <p:spPr>
          <a:xfrm>
            <a:off x="5126325" y="3447833"/>
            <a:ext cx="19991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solidFill>
                <a:srgbClr val="737373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Trend - Decline User Interest from Age 25 onwards and get flatten after age 35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2219CF4-671D-4185-BDB4-DBEC8A2CAFD6}"/>
              </a:ext>
            </a:extLst>
          </p:cNvPr>
          <p:cNvSpPr txBox="1"/>
          <p:nvPr/>
        </p:nvSpPr>
        <p:spPr>
          <a:xfrm>
            <a:off x="5088553" y="5067256"/>
            <a:ext cx="1999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15.6% Passive user counts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E53B5BE-2889-4676-9851-43C143EBEB96}"/>
              </a:ext>
            </a:extLst>
          </p:cNvPr>
          <p:cNvSpPr txBox="1"/>
          <p:nvPr/>
        </p:nvSpPr>
        <p:spPr>
          <a:xfrm>
            <a:off x="7503672" y="2886121"/>
            <a:ext cx="19991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Mobile        is the preferred choice of users</a:t>
            </a:r>
          </a:p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by both gender – Male  and Female  </a:t>
            </a:r>
          </a:p>
          <a:p>
            <a:pPr algn="ctr"/>
            <a:endParaRPr lang="en-US" sz="1600" b="1" dirty="0">
              <a:solidFill>
                <a:srgbClr val="737373"/>
              </a:solidFill>
              <a:latin typeface="Tw Cen MT" panose="020B0602020104020603" pitchFamily="34" charset="0"/>
            </a:endParaRPr>
          </a:p>
          <a:p>
            <a:endParaRPr lang="en-US" sz="1600" b="1" dirty="0">
              <a:solidFill>
                <a:srgbClr val="737373"/>
              </a:solidFill>
              <a:latin typeface="Tw Cen MT" panose="020B0602020104020603" pitchFamily="34" charset="0"/>
            </a:endParaRPr>
          </a:p>
          <a:p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Across all age group as compare to Web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68A6BF6-C571-409E-82FB-C94EF5955545}"/>
              </a:ext>
            </a:extLst>
          </p:cNvPr>
          <p:cNvSpPr txBox="1"/>
          <p:nvPr/>
        </p:nvSpPr>
        <p:spPr>
          <a:xfrm>
            <a:off x="9933574" y="2723873"/>
            <a:ext cx="1999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Maximum users Tenure is less than 1 Year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E268A6D-1CF6-48DD-8E46-1BECBD6113B2}"/>
              </a:ext>
            </a:extLst>
          </p:cNvPr>
          <p:cNvSpPr txBox="1"/>
          <p:nvPr/>
        </p:nvSpPr>
        <p:spPr>
          <a:xfrm>
            <a:off x="9933574" y="3713711"/>
            <a:ext cx="1999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Most of the new users joined in 1 year period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4E526BB-626D-405A-8808-B69A9B782C77}"/>
              </a:ext>
            </a:extLst>
          </p:cNvPr>
          <p:cNvSpPr txBox="1"/>
          <p:nvPr/>
        </p:nvSpPr>
        <p:spPr>
          <a:xfrm>
            <a:off x="9940595" y="4650221"/>
            <a:ext cx="19991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Average Tenure across majority of age groups is less than 2 Years.</a:t>
            </a:r>
          </a:p>
        </p:txBody>
      </p:sp>
      <p:pic>
        <p:nvPicPr>
          <p:cNvPr id="5" name="Graphic 4" descr="Female Profile">
            <a:extLst>
              <a:ext uri="{FF2B5EF4-FFF2-40B4-BE49-F238E27FC236}">
                <a16:creationId xmlns:a16="http://schemas.microsoft.com/office/drawing/2014/main" id="{E33C36E6-12F2-43B0-881E-AAD094F552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63355" y="3057854"/>
            <a:ext cx="678297" cy="678297"/>
          </a:xfrm>
          <a:prstGeom prst="rect">
            <a:avLst/>
          </a:prstGeom>
        </p:spPr>
      </p:pic>
      <p:pic>
        <p:nvPicPr>
          <p:cNvPr id="7" name="Graphic 6" descr="Smart Phone">
            <a:extLst>
              <a:ext uri="{FF2B5EF4-FFF2-40B4-BE49-F238E27FC236}">
                <a16:creationId xmlns:a16="http://schemas.microsoft.com/office/drawing/2014/main" id="{AF38822D-084A-48BF-AD5F-B16EDB09F7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30577" y="2752957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13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/>
      <p:bldP spid="60" grpId="0"/>
      <p:bldP spid="61" grpId="0"/>
      <p:bldP spid="69" grpId="0"/>
      <p:bldP spid="72" grpId="0" animBg="1"/>
      <p:bldP spid="73" grpId="0" animBg="1"/>
      <p:bldP spid="74" grpId="0" animBg="1"/>
      <p:bldP spid="75" grpId="0" animBg="1"/>
      <p:bldP spid="82" grpId="0"/>
      <p:bldP spid="84" grpId="0"/>
      <p:bldP spid="85" grpId="0"/>
      <p:bldP spid="86" grpId="0"/>
      <p:bldP spid="88" grpId="0"/>
      <p:bldP spid="89" grpId="0"/>
      <p:bldP spid="90" grpId="0"/>
      <p:bldP spid="94" grpId="0"/>
      <p:bldP spid="95" grpId="0"/>
      <p:bldP spid="9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B1C906D-CB8A-42D0-84E6-71E637ACC424}"/>
              </a:ext>
            </a:extLst>
          </p:cNvPr>
          <p:cNvGrpSpPr/>
          <p:nvPr/>
        </p:nvGrpSpPr>
        <p:grpSpPr>
          <a:xfrm>
            <a:off x="4091045" y="1292015"/>
            <a:ext cx="3735447" cy="1665095"/>
            <a:chOff x="3673925" y="2209800"/>
            <a:chExt cx="2166499" cy="1866900"/>
          </a:xfrm>
        </p:grpSpPr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59E7E2A5-1678-45E4-AB45-BDB52ECC0EF3}"/>
                </a:ext>
              </a:extLst>
            </p:cNvPr>
            <p:cNvSpPr/>
            <p:nvPr/>
          </p:nvSpPr>
          <p:spPr>
            <a:xfrm>
              <a:off x="3704758" y="2209800"/>
              <a:ext cx="2108077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D5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002176-2B31-4FAC-AC52-E8FC1985EA82}"/>
                </a:ext>
              </a:extLst>
            </p:cNvPr>
            <p:cNvSpPr txBox="1"/>
            <p:nvPr/>
          </p:nvSpPr>
          <p:spPr>
            <a:xfrm>
              <a:off x="3673925" y="2209800"/>
              <a:ext cx="2166499" cy="1175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Strategies and Programs</a:t>
              </a:r>
              <a:endParaRPr lang="en-US" sz="32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ADF307-F25E-4F8C-B1D9-6F1E9DFC1334}"/>
                </a:ext>
              </a:extLst>
            </p:cNvPr>
            <p:cNvSpPr txBox="1"/>
            <p:nvPr/>
          </p:nvSpPr>
          <p:spPr>
            <a:xfrm>
              <a:off x="4314520" y="2613527"/>
              <a:ext cx="894432" cy="103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C0ACBF0-10E0-49F8-82D4-979373B7F6D8}"/>
              </a:ext>
            </a:extLst>
          </p:cNvPr>
          <p:cNvGrpSpPr/>
          <p:nvPr/>
        </p:nvGrpSpPr>
        <p:grpSpPr>
          <a:xfrm>
            <a:off x="9002720" y="1217074"/>
            <a:ext cx="2127263" cy="1747610"/>
            <a:chOff x="6272203" y="2182683"/>
            <a:chExt cx="2127263" cy="1894017"/>
          </a:xfrm>
        </p:grpSpPr>
        <p:sp>
          <p:nvSpPr>
            <p:cNvPr id="45" name="Rectangle: Top Corners Rounded 44">
              <a:extLst>
                <a:ext uri="{FF2B5EF4-FFF2-40B4-BE49-F238E27FC236}">
                  <a16:creationId xmlns:a16="http://schemas.microsoft.com/office/drawing/2014/main" id="{94F2FC2F-E9DC-49AB-99A9-42C3D8208B01}"/>
                </a:ext>
              </a:extLst>
            </p:cNvPr>
            <p:cNvSpPr/>
            <p:nvPr/>
          </p:nvSpPr>
          <p:spPr>
            <a:xfrm>
              <a:off x="6307337" y="2209800"/>
              <a:ext cx="2092129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A7E6A92-E73F-47EB-AD36-D4D1201252A6}"/>
                </a:ext>
              </a:extLst>
            </p:cNvPr>
            <p:cNvSpPr txBox="1"/>
            <p:nvPr/>
          </p:nvSpPr>
          <p:spPr>
            <a:xfrm>
              <a:off x="6272203" y="2182683"/>
              <a:ext cx="2053165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User Experience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46D08D-DF5E-4EF7-9700-5FFEA142B501}"/>
              </a:ext>
            </a:extLst>
          </p:cNvPr>
          <p:cNvGrpSpPr/>
          <p:nvPr/>
        </p:nvGrpSpPr>
        <p:grpSpPr>
          <a:xfrm>
            <a:off x="689802" y="1292015"/>
            <a:ext cx="2321936" cy="1528479"/>
            <a:chOff x="1387209" y="2209800"/>
            <a:chExt cx="1805441" cy="1866900"/>
          </a:xfrm>
        </p:grpSpPr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AD1AC26B-A07F-4F2B-9A51-0217BFEE97B3}"/>
                </a:ext>
              </a:extLst>
            </p:cNvPr>
            <p:cNvSpPr/>
            <p:nvPr/>
          </p:nvSpPr>
          <p:spPr>
            <a:xfrm>
              <a:off x="1475933" y="2209800"/>
              <a:ext cx="1627993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1C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21E3FF-8D92-41B8-BBA3-2B08B1A677CC}"/>
                </a:ext>
              </a:extLst>
            </p:cNvPr>
            <p:cNvSpPr txBox="1"/>
            <p:nvPr/>
          </p:nvSpPr>
          <p:spPr>
            <a:xfrm>
              <a:off x="1387209" y="2262096"/>
              <a:ext cx="1805441" cy="129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Focus</a:t>
              </a:r>
            </a:p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On</a:t>
              </a:r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67DB1E2-E9D8-4D1F-8AE1-BCB6EC395B16}"/>
              </a:ext>
            </a:extLst>
          </p:cNvPr>
          <p:cNvSpPr/>
          <p:nvPr/>
        </p:nvSpPr>
        <p:spPr>
          <a:xfrm flipV="1">
            <a:off x="797219" y="2191881"/>
            <a:ext cx="2108077" cy="4264264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D05157-ABBD-4D65-976D-2400E99EEB21}"/>
              </a:ext>
            </a:extLst>
          </p:cNvPr>
          <p:cNvSpPr txBox="1"/>
          <p:nvPr/>
        </p:nvSpPr>
        <p:spPr>
          <a:xfrm>
            <a:off x="729351" y="48996"/>
            <a:ext cx="10209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5D7373"/>
                </a:solidFill>
                <a:latin typeface="Tw Cen MT" panose="020B0602020104020603" pitchFamily="34" charset="0"/>
              </a:rPr>
              <a:t>Actionable Insight</a:t>
            </a: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A057303-76B9-4A40-A2FD-6B8C623BF5C0}"/>
              </a:ext>
            </a:extLst>
          </p:cNvPr>
          <p:cNvSpPr/>
          <p:nvPr/>
        </p:nvSpPr>
        <p:spPr>
          <a:xfrm flipV="1">
            <a:off x="4126273" y="2384003"/>
            <a:ext cx="3661833" cy="4072140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06185277-48E6-488D-9BF7-2F9EB2E2B180}"/>
              </a:ext>
            </a:extLst>
          </p:cNvPr>
          <p:cNvSpPr/>
          <p:nvPr/>
        </p:nvSpPr>
        <p:spPr>
          <a:xfrm flipV="1">
            <a:off x="9027593" y="2189363"/>
            <a:ext cx="2108077" cy="4238981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DB0114-92B7-4616-BA9F-CB816DA367B7}"/>
              </a:ext>
            </a:extLst>
          </p:cNvPr>
          <p:cNvSpPr txBox="1"/>
          <p:nvPr/>
        </p:nvSpPr>
        <p:spPr>
          <a:xfrm>
            <a:off x="898513" y="2949166"/>
            <a:ext cx="1854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Males           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BC30CC-64E1-4141-B777-72FE870D02F6}"/>
              </a:ext>
            </a:extLst>
          </p:cNvPr>
          <p:cNvSpPr txBox="1"/>
          <p:nvPr/>
        </p:nvSpPr>
        <p:spPr>
          <a:xfrm>
            <a:off x="898512" y="4095448"/>
            <a:ext cx="19991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Design more Programs and Services for </a:t>
            </a:r>
          </a:p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Females  </a:t>
            </a:r>
          </a:p>
        </p:txBody>
      </p:sp>
      <p:pic>
        <p:nvPicPr>
          <p:cNvPr id="59" name="Graphic 58" descr="Female Profile">
            <a:extLst>
              <a:ext uri="{FF2B5EF4-FFF2-40B4-BE49-F238E27FC236}">
                <a16:creationId xmlns:a16="http://schemas.microsoft.com/office/drawing/2014/main" id="{F537164C-2921-4AB1-8074-57F8F23EA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9061" y="5172666"/>
            <a:ext cx="685978" cy="685978"/>
          </a:xfrm>
          <a:prstGeom prst="rect">
            <a:avLst/>
          </a:prstGeom>
        </p:spPr>
      </p:pic>
      <p:pic>
        <p:nvPicPr>
          <p:cNvPr id="62" name="Graphic 61" descr="Male profile">
            <a:extLst>
              <a:ext uri="{FF2B5EF4-FFF2-40B4-BE49-F238E27FC236}">
                <a16:creationId xmlns:a16="http://schemas.microsoft.com/office/drawing/2014/main" id="{C2EAE615-7E9E-40CD-A93D-9C362EF1B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4551" y="3266797"/>
            <a:ext cx="812634" cy="70617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B51DC14-DF3F-4395-AF95-DAD652BFBFAA}"/>
              </a:ext>
            </a:extLst>
          </p:cNvPr>
          <p:cNvSpPr txBox="1"/>
          <p:nvPr/>
        </p:nvSpPr>
        <p:spPr>
          <a:xfrm>
            <a:off x="9056766" y="2896579"/>
            <a:ext cx="199911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Enhance user experience by making existing features more simpler</a:t>
            </a:r>
          </a:p>
          <a:p>
            <a:pPr algn="ctr"/>
            <a:endParaRPr lang="en-US" sz="1600" b="1" dirty="0">
              <a:solidFill>
                <a:srgbClr val="737373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Make Mobile platform more User friendly </a:t>
            </a:r>
          </a:p>
          <a:p>
            <a:pPr algn="ctr"/>
            <a:endParaRPr lang="en-US" sz="1600" b="1" dirty="0">
              <a:solidFill>
                <a:srgbClr val="737373"/>
              </a:solidFill>
              <a:latin typeface="Tw Cen MT" panose="020B0602020104020603" pitchFamily="34" charset="0"/>
            </a:endParaRPr>
          </a:p>
          <a:p>
            <a:pPr algn="ctr"/>
            <a:endParaRPr lang="en-US" sz="1600" b="1" dirty="0">
              <a:solidFill>
                <a:srgbClr val="737373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Keep adding new features for masses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DD321D7-52D4-40BD-B570-9DD79968DAB0}"/>
              </a:ext>
            </a:extLst>
          </p:cNvPr>
          <p:cNvSpPr txBox="1"/>
          <p:nvPr/>
        </p:nvSpPr>
        <p:spPr>
          <a:xfrm>
            <a:off x="4299703" y="3226503"/>
            <a:ext cx="33077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Age 25 onwards</a:t>
            </a:r>
          </a:p>
          <a:p>
            <a:pPr algn="ctr"/>
            <a:endParaRPr lang="en-US" sz="1600" b="1" dirty="0">
              <a:solidFill>
                <a:srgbClr val="737373"/>
              </a:solidFill>
              <a:latin typeface="Tw Cen MT" panose="020B0602020104020603" pitchFamily="34" charset="0"/>
            </a:endParaRPr>
          </a:p>
          <a:p>
            <a:pPr algn="ctr"/>
            <a:endParaRPr lang="en-US" sz="1600" b="1" dirty="0">
              <a:solidFill>
                <a:srgbClr val="737373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15.6% Passive users</a:t>
            </a:r>
          </a:p>
          <a:p>
            <a:pPr algn="ctr"/>
            <a:endParaRPr lang="en-US" sz="1600" b="1" dirty="0">
              <a:solidFill>
                <a:srgbClr val="737373"/>
              </a:solidFill>
              <a:latin typeface="Tw Cen MT" panose="020B0602020104020603" pitchFamily="34" charset="0"/>
            </a:endParaRPr>
          </a:p>
          <a:p>
            <a:pPr algn="ctr"/>
            <a:endParaRPr lang="en-US" sz="1600" b="1" dirty="0">
              <a:solidFill>
                <a:srgbClr val="737373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Leverage Top 10 </a:t>
            </a:r>
            <a:r>
              <a:rPr lang="en-US" sz="1600" b="1" dirty="0" err="1">
                <a:solidFill>
                  <a:srgbClr val="737373"/>
                </a:solidFill>
                <a:latin typeface="Tw Cen MT" panose="020B0602020104020603" pitchFamily="34" charset="0"/>
              </a:rPr>
              <a:t>facebook</a:t>
            </a:r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 Users </a:t>
            </a:r>
          </a:p>
          <a:p>
            <a:pPr algn="ctr"/>
            <a:endParaRPr lang="en-US" sz="1600" b="1" dirty="0">
              <a:solidFill>
                <a:srgbClr val="737373"/>
              </a:solidFill>
              <a:latin typeface="Tw Cen MT" panose="020B0602020104020603" pitchFamily="34" charset="0"/>
            </a:endParaRPr>
          </a:p>
          <a:p>
            <a:pPr algn="ctr"/>
            <a:endParaRPr lang="en-US" sz="1600" b="1" dirty="0">
              <a:solidFill>
                <a:srgbClr val="737373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Target Youth to increase user base and retention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C8BB66-3125-43E1-ABAE-8BE8BDC1576C}"/>
              </a:ext>
            </a:extLst>
          </p:cNvPr>
          <p:cNvSpPr txBox="1"/>
          <p:nvPr/>
        </p:nvSpPr>
        <p:spPr>
          <a:xfrm>
            <a:off x="526001" y="6525874"/>
            <a:ext cx="11449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2"/>
                </a:solidFill>
                <a:effectLst/>
                <a:latin typeface="Helvetica Neue"/>
              </a:rPr>
              <a:t>Basis above insights, Facebook may focus on specific areas mentioned here, depending on their priorities.</a:t>
            </a:r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035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72" grpId="0" animBg="1"/>
      <p:bldP spid="74" grpId="0" animBg="1"/>
      <p:bldP spid="49" grpId="0"/>
      <p:bldP spid="51" grpId="0"/>
      <p:bldP spid="63" grpId="0"/>
      <p:bldP spid="64" grpId="0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60FCA8A-49A2-4355-8CAC-8E8810D11B30}"/>
              </a:ext>
            </a:extLst>
          </p:cNvPr>
          <p:cNvSpPr txBox="1"/>
          <p:nvPr/>
        </p:nvSpPr>
        <p:spPr>
          <a:xfrm>
            <a:off x="2574844" y="2669345"/>
            <a:ext cx="704231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rgbClr val="FF5969"/>
                </a:solidFill>
                <a:latin typeface="Lucida Calligraphy" panose="03010101010101010101" pitchFamily="66" charset="0"/>
                <a:cs typeface="Cavolini" panose="020B0502040204020203" pitchFamily="66" charset="0"/>
              </a:rPr>
              <a:t>Thank You!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7B72A6-24B1-40A1-903A-80474BDB9253}"/>
              </a:ext>
            </a:extLst>
          </p:cNvPr>
          <p:cNvGrpSpPr/>
          <p:nvPr/>
        </p:nvGrpSpPr>
        <p:grpSpPr>
          <a:xfrm>
            <a:off x="5556561" y="1284353"/>
            <a:ext cx="1078878" cy="957504"/>
            <a:chOff x="2497786" y="1981174"/>
            <a:chExt cx="676870" cy="600722"/>
          </a:xfrm>
          <a:effectLst>
            <a:outerShdw blurRad="482600" dist="304800" dir="5400000" sx="67000" sy="67000" algn="t" rotWithShape="0">
              <a:prstClr val="black">
                <a:alpha val="18000"/>
              </a:prst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53A3EAA-910C-4E0F-A011-31027DB582B7}"/>
                </a:ext>
              </a:extLst>
            </p:cNvPr>
            <p:cNvSpPr/>
            <p:nvPr/>
          </p:nvSpPr>
          <p:spPr>
            <a:xfrm rot="21277426">
              <a:off x="2497786" y="1981174"/>
              <a:ext cx="676870" cy="600722"/>
            </a:xfrm>
            <a:custGeom>
              <a:avLst/>
              <a:gdLst>
                <a:gd name="connsiteX0" fmla="*/ 1319952 w 1524000"/>
                <a:gd name="connsiteY0" fmla="*/ 95799 h 1352550"/>
                <a:gd name="connsiteX1" fmla="*/ 310493 w 1524000"/>
                <a:gd name="connsiteY1" fmla="*/ 1025 h 1352550"/>
                <a:gd name="connsiteX2" fmla="*/ 59318 w 1524000"/>
                <a:gd name="connsiteY2" fmla="*/ 209147 h 1352550"/>
                <a:gd name="connsiteX3" fmla="*/ 1025 w 1524000"/>
                <a:gd name="connsiteY3" fmla="*/ 830081 h 1352550"/>
                <a:gd name="connsiteX4" fmla="*/ 209147 w 1524000"/>
                <a:gd name="connsiteY4" fmla="*/ 1081256 h 1352550"/>
                <a:gd name="connsiteX5" fmla="*/ 565191 w 1524000"/>
                <a:gd name="connsiteY5" fmla="*/ 1114688 h 1352550"/>
                <a:gd name="connsiteX6" fmla="*/ 650440 w 1524000"/>
                <a:gd name="connsiteY6" fmla="*/ 1319381 h 1352550"/>
                <a:gd name="connsiteX7" fmla="*/ 769312 w 1524000"/>
                <a:gd name="connsiteY7" fmla="*/ 1328334 h 1352550"/>
                <a:gd name="connsiteX8" fmla="*/ 880850 w 1524000"/>
                <a:gd name="connsiteY8" fmla="*/ 1144311 h 1352550"/>
                <a:gd name="connsiteX9" fmla="*/ 1218606 w 1524000"/>
                <a:gd name="connsiteY9" fmla="*/ 1176029 h 1352550"/>
                <a:gd name="connsiteX10" fmla="*/ 1469780 w 1524000"/>
                <a:gd name="connsiteY10" fmla="*/ 967908 h 1352550"/>
                <a:gd name="connsiteX11" fmla="*/ 1528073 w 1524000"/>
                <a:gd name="connsiteY11" fmla="*/ 346973 h 1352550"/>
                <a:gd name="connsiteX12" fmla="*/ 1319952 w 1524000"/>
                <a:gd name="connsiteY12" fmla="*/ 95799 h 135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4000" h="1352550">
                  <a:moveTo>
                    <a:pt x="1319952" y="95799"/>
                  </a:moveTo>
                  <a:lnTo>
                    <a:pt x="310493" y="1025"/>
                  </a:lnTo>
                  <a:cubicBezTo>
                    <a:pt x="183620" y="-10881"/>
                    <a:pt x="71225" y="82274"/>
                    <a:pt x="59318" y="209147"/>
                  </a:cubicBezTo>
                  <a:lnTo>
                    <a:pt x="1025" y="830081"/>
                  </a:lnTo>
                  <a:cubicBezTo>
                    <a:pt x="-10881" y="956954"/>
                    <a:pt x="82274" y="1069349"/>
                    <a:pt x="209147" y="1081256"/>
                  </a:cubicBezTo>
                  <a:lnTo>
                    <a:pt x="565191" y="1114688"/>
                  </a:lnTo>
                  <a:lnTo>
                    <a:pt x="650440" y="1319381"/>
                  </a:lnTo>
                  <a:cubicBezTo>
                    <a:pt x="671490" y="1369863"/>
                    <a:pt x="740927" y="1375102"/>
                    <a:pt x="769312" y="1328334"/>
                  </a:cubicBezTo>
                  <a:lnTo>
                    <a:pt x="880850" y="1144311"/>
                  </a:lnTo>
                  <a:lnTo>
                    <a:pt x="1218606" y="1176029"/>
                  </a:lnTo>
                  <a:cubicBezTo>
                    <a:pt x="1345384" y="1187936"/>
                    <a:pt x="1457874" y="1094781"/>
                    <a:pt x="1469780" y="967908"/>
                  </a:cubicBezTo>
                  <a:lnTo>
                    <a:pt x="1528073" y="346973"/>
                  </a:lnTo>
                  <a:cubicBezTo>
                    <a:pt x="1539980" y="220100"/>
                    <a:pt x="1446825" y="107705"/>
                    <a:pt x="1319952" y="95799"/>
                  </a:cubicBezTo>
                  <a:close/>
                </a:path>
              </a:pathLst>
            </a:custGeom>
            <a:solidFill>
              <a:srgbClr val="407FFE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D86B6BC-B280-4147-BD59-B1ED52894957}"/>
                </a:ext>
              </a:extLst>
            </p:cNvPr>
            <p:cNvSpPr/>
            <p:nvPr/>
          </p:nvSpPr>
          <p:spPr>
            <a:xfrm rot="21277426">
              <a:off x="2781376" y="2091145"/>
              <a:ext cx="219983" cy="262287"/>
            </a:xfrm>
            <a:custGeom>
              <a:avLst/>
              <a:gdLst>
                <a:gd name="connsiteX0" fmla="*/ 65316 w 495300"/>
                <a:gd name="connsiteY0" fmla="*/ 570448 h 590550"/>
                <a:gd name="connsiteX1" fmla="*/ 350304 w 495300"/>
                <a:gd name="connsiteY1" fmla="*/ 596546 h 590550"/>
                <a:gd name="connsiteX2" fmla="*/ 356972 w 495300"/>
                <a:gd name="connsiteY2" fmla="*/ 595879 h 590550"/>
                <a:gd name="connsiteX3" fmla="*/ 400596 w 495300"/>
                <a:gd name="connsiteY3" fmla="*/ 566447 h 590550"/>
                <a:gd name="connsiteX4" fmla="*/ 402977 w 495300"/>
                <a:gd name="connsiteY4" fmla="*/ 528728 h 590550"/>
                <a:gd name="connsiteX5" fmla="*/ 402977 w 495300"/>
                <a:gd name="connsiteY5" fmla="*/ 528728 h 590550"/>
                <a:gd name="connsiteX6" fmla="*/ 411359 w 495300"/>
                <a:gd name="connsiteY6" fmla="*/ 507964 h 590550"/>
                <a:gd name="connsiteX7" fmla="*/ 411359 w 495300"/>
                <a:gd name="connsiteY7" fmla="*/ 507964 h 590550"/>
                <a:gd name="connsiteX8" fmla="*/ 435362 w 495300"/>
                <a:gd name="connsiteY8" fmla="*/ 445194 h 590550"/>
                <a:gd name="connsiteX9" fmla="*/ 435362 w 495300"/>
                <a:gd name="connsiteY9" fmla="*/ 445194 h 590550"/>
                <a:gd name="connsiteX10" fmla="*/ 442982 w 495300"/>
                <a:gd name="connsiteY10" fmla="*/ 423572 h 590550"/>
                <a:gd name="connsiteX11" fmla="*/ 442982 w 495300"/>
                <a:gd name="connsiteY11" fmla="*/ 423572 h 590550"/>
                <a:gd name="connsiteX12" fmla="*/ 462318 w 495300"/>
                <a:gd name="connsiteY12" fmla="*/ 365374 h 590550"/>
                <a:gd name="connsiteX13" fmla="*/ 462318 w 495300"/>
                <a:gd name="connsiteY13" fmla="*/ 365374 h 590550"/>
                <a:gd name="connsiteX14" fmla="*/ 470510 w 495300"/>
                <a:gd name="connsiteY14" fmla="*/ 342991 h 590550"/>
                <a:gd name="connsiteX15" fmla="*/ 470510 w 495300"/>
                <a:gd name="connsiteY15" fmla="*/ 342991 h 590550"/>
                <a:gd name="connsiteX16" fmla="*/ 497275 w 495300"/>
                <a:gd name="connsiteY16" fmla="*/ 301843 h 590550"/>
                <a:gd name="connsiteX17" fmla="*/ 449173 w 495300"/>
                <a:gd name="connsiteY17" fmla="*/ 274887 h 590550"/>
                <a:gd name="connsiteX18" fmla="*/ 259435 w 495300"/>
                <a:gd name="connsiteY18" fmla="*/ 255837 h 590550"/>
                <a:gd name="connsiteX19" fmla="*/ 245053 w 495300"/>
                <a:gd name="connsiteY19" fmla="*/ 230786 h 590550"/>
                <a:gd name="connsiteX20" fmla="*/ 245053 w 495300"/>
                <a:gd name="connsiteY20" fmla="*/ 230786 h 590550"/>
                <a:gd name="connsiteX21" fmla="*/ 274009 w 495300"/>
                <a:gd name="connsiteY21" fmla="*/ 104199 h 590550"/>
                <a:gd name="connsiteX22" fmla="*/ 249625 w 495300"/>
                <a:gd name="connsiteY22" fmla="*/ 15045 h 590550"/>
                <a:gd name="connsiteX23" fmla="*/ 243910 w 495300"/>
                <a:gd name="connsiteY23" fmla="*/ 7425 h 590550"/>
                <a:gd name="connsiteX24" fmla="*/ 233623 w 495300"/>
                <a:gd name="connsiteY24" fmla="*/ 1710 h 590550"/>
                <a:gd name="connsiteX25" fmla="*/ 207334 w 495300"/>
                <a:gd name="connsiteY25" fmla="*/ 3520 h 590550"/>
                <a:gd name="connsiteX26" fmla="*/ 197047 w 495300"/>
                <a:gd name="connsiteY26" fmla="*/ 18093 h 590550"/>
                <a:gd name="connsiteX27" fmla="*/ 189427 w 495300"/>
                <a:gd name="connsiteY27" fmla="*/ 101722 h 590550"/>
                <a:gd name="connsiteX28" fmla="*/ 188093 w 495300"/>
                <a:gd name="connsiteY28" fmla="*/ 104580 h 590550"/>
                <a:gd name="connsiteX29" fmla="*/ 67983 w 495300"/>
                <a:gd name="connsiteY29" fmla="*/ 270315 h 590550"/>
                <a:gd name="connsiteX30" fmla="*/ 65887 w 495300"/>
                <a:gd name="connsiteY30" fmla="*/ 272506 h 590550"/>
                <a:gd name="connsiteX31" fmla="*/ 29121 w 495300"/>
                <a:gd name="connsiteY31" fmla="*/ 291270 h 590550"/>
                <a:gd name="connsiteX32" fmla="*/ 21025 w 495300"/>
                <a:gd name="connsiteY32" fmla="*/ 293365 h 590550"/>
                <a:gd name="connsiteX33" fmla="*/ 70 w 495300"/>
                <a:gd name="connsiteY33" fmla="*/ 522156 h 590550"/>
                <a:gd name="connsiteX34" fmla="*/ 16167 w 495300"/>
                <a:gd name="connsiteY34" fmla="*/ 541492 h 590550"/>
                <a:gd name="connsiteX35" fmla="*/ 16167 w 495300"/>
                <a:gd name="connsiteY35" fmla="*/ 541492 h 590550"/>
                <a:gd name="connsiteX36" fmla="*/ 24835 w 495300"/>
                <a:gd name="connsiteY36" fmla="*/ 544635 h 590550"/>
                <a:gd name="connsiteX37" fmla="*/ 56648 w 495300"/>
                <a:gd name="connsiteY37" fmla="*/ 567114 h 590550"/>
                <a:gd name="connsiteX38" fmla="*/ 65316 w 495300"/>
                <a:gd name="connsiteY38" fmla="*/ 570448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95300" h="590550">
                  <a:moveTo>
                    <a:pt x="65316" y="570448"/>
                  </a:moveTo>
                  <a:lnTo>
                    <a:pt x="350304" y="596546"/>
                  </a:lnTo>
                  <a:cubicBezTo>
                    <a:pt x="352590" y="596737"/>
                    <a:pt x="354781" y="596546"/>
                    <a:pt x="356972" y="595879"/>
                  </a:cubicBezTo>
                  <a:cubicBezTo>
                    <a:pt x="367544" y="592641"/>
                    <a:pt x="390309" y="583973"/>
                    <a:pt x="400596" y="566447"/>
                  </a:cubicBezTo>
                  <a:cubicBezTo>
                    <a:pt x="406787" y="555970"/>
                    <a:pt x="407549" y="543587"/>
                    <a:pt x="402977" y="528728"/>
                  </a:cubicBezTo>
                  <a:lnTo>
                    <a:pt x="402977" y="528728"/>
                  </a:lnTo>
                  <a:cubicBezTo>
                    <a:pt x="400501" y="520727"/>
                    <a:pt x="404025" y="512059"/>
                    <a:pt x="411359" y="507964"/>
                  </a:cubicBezTo>
                  <a:lnTo>
                    <a:pt x="411359" y="507964"/>
                  </a:lnTo>
                  <a:cubicBezTo>
                    <a:pt x="415264" y="505678"/>
                    <a:pt x="450221" y="484532"/>
                    <a:pt x="435362" y="445194"/>
                  </a:cubicBezTo>
                  <a:lnTo>
                    <a:pt x="435362" y="445194"/>
                  </a:lnTo>
                  <a:cubicBezTo>
                    <a:pt x="432314" y="437098"/>
                    <a:pt x="435553" y="427954"/>
                    <a:pt x="442982" y="423572"/>
                  </a:cubicBezTo>
                  <a:lnTo>
                    <a:pt x="442982" y="423572"/>
                  </a:lnTo>
                  <a:cubicBezTo>
                    <a:pt x="446411" y="421477"/>
                    <a:pt x="476986" y="401665"/>
                    <a:pt x="462318" y="365374"/>
                  </a:cubicBezTo>
                  <a:lnTo>
                    <a:pt x="462318" y="365374"/>
                  </a:lnTo>
                  <a:cubicBezTo>
                    <a:pt x="458889" y="356897"/>
                    <a:pt x="462413" y="347277"/>
                    <a:pt x="470510" y="342991"/>
                  </a:cubicBezTo>
                  <a:lnTo>
                    <a:pt x="470510" y="342991"/>
                  </a:lnTo>
                  <a:cubicBezTo>
                    <a:pt x="470700" y="342895"/>
                    <a:pt x="499275" y="327084"/>
                    <a:pt x="497275" y="301843"/>
                  </a:cubicBezTo>
                  <a:cubicBezTo>
                    <a:pt x="495751" y="282983"/>
                    <a:pt x="458984" y="275839"/>
                    <a:pt x="449173" y="274887"/>
                  </a:cubicBezTo>
                  <a:lnTo>
                    <a:pt x="259435" y="255837"/>
                  </a:lnTo>
                  <a:cubicBezTo>
                    <a:pt x="247339" y="254599"/>
                    <a:pt x="240004" y="241835"/>
                    <a:pt x="245053" y="230786"/>
                  </a:cubicBezTo>
                  <a:lnTo>
                    <a:pt x="245053" y="230786"/>
                  </a:lnTo>
                  <a:cubicBezTo>
                    <a:pt x="255149" y="208688"/>
                    <a:pt x="280010" y="142966"/>
                    <a:pt x="274009" y="104199"/>
                  </a:cubicBezTo>
                  <a:cubicBezTo>
                    <a:pt x="268008" y="65432"/>
                    <a:pt x="255149" y="29332"/>
                    <a:pt x="249625" y="15045"/>
                  </a:cubicBezTo>
                  <a:cubicBezTo>
                    <a:pt x="248482" y="11997"/>
                    <a:pt x="246481" y="9425"/>
                    <a:pt x="243910" y="7425"/>
                  </a:cubicBezTo>
                  <a:cubicBezTo>
                    <a:pt x="241338" y="5425"/>
                    <a:pt x="237814" y="3234"/>
                    <a:pt x="233623" y="1710"/>
                  </a:cubicBezTo>
                  <a:cubicBezTo>
                    <a:pt x="225526" y="-1052"/>
                    <a:pt x="216668" y="-481"/>
                    <a:pt x="207334" y="3520"/>
                  </a:cubicBezTo>
                  <a:cubicBezTo>
                    <a:pt x="201523" y="5996"/>
                    <a:pt x="197618" y="11806"/>
                    <a:pt x="197047" y="18093"/>
                  </a:cubicBezTo>
                  <a:lnTo>
                    <a:pt x="189427" y="101722"/>
                  </a:lnTo>
                  <a:lnTo>
                    <a:pt x="188093" y="104580"/>
                  </a:lnTo>
                  <a:cubicBezTo>
                    <a:pt x="186569" y="107818"/>
                    <a:pt x="149803" y="184304"/>
                    <a:pt x="67983" y="270315"/>
                  </a:cubicBezTo>
                  <a:lnTo>
                    <a:pt x="65887" y="272506"/>
                  </a:lnTo>
                  <a:lnTo>
                    <a:pt x="29121" y="291270"/>
                  </a:lnTo>
                  <a:lnTo>
                    <a:pt x="21025" y="293365"/>
                  </a:lnTo>
                  <a:lnTo>
                    <a:pt x="70" y="522156"/>
                  </a:lnTo>
                  <a:cubicBezTo>
                    <a:pt x="-788" y="531967"/>
                    <a:pt x="6356" y="540539"/>
                    <a:pt x="16167" y="541492"/>
                  </a:cubicBezTo>
                  <a:lnTo>
                    <a:pt x="16167" y="541492"/>
                  </a:lnTo>
                  <a:cubicBezTo>
                    <a:pt x="19310" y="541777"/>
                    <a:pt x="22263" y="542825"/>
                    <a:pt x="24835" y="544635"/>
                  </a:cubicBezTo>
                  <a:lnTo>
                    <a:pt x="56648" y="567114"/>
                  </a:lnTo>
                  <a:cubicBezTo>
                    <a:pt x="59315" y="569019"/>
                    <a:pt x="62268" y="570162"/>
                    <a:pt x="65316" y="57044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9E87A6-0507-4881-9147-34E2E17726B8}"/>
                </a:ext>
              </a:extLst>
            </p:cNvPr>
            <p:cNvSpPr/>
            <p:nvPr/>
          </p:nvSpPr>
          <p:spPr>
            <a:xfrm rot="21277426">
              <a:off x="2689080" y="2219444"/>
              <a:ext cx="88839" cy="143835"/>
            </a:xfrm>
            <a:custGeom>
              <a:avLst/>
              <a:gdLst>
                <a:gd name="connsiteX0" fmla="*/ 0 w 200025"/>
                <a:gd name="connsiteY0" fmla="*/ 308801 h 323850"/>
                <a:gd name="connsiteX1" fmla="*/ 180118 w 200025"/>
                <a:gd name="connsiteY1" fmla="*/ 325279 h 323850"/>
                <a:gd name="connsiteX2" fmla="*/ 192976 w 200025"/>
                <a:gd name="connsiteY2" fmla="*/ 184690 h 323850"/>
                <a:gd name="connsiteX3" fmla="*/ 208407 w 200025"/>
                <a:gd name="connsiteY3" fmla="*/ 16478 h 323850"/>
                <a:gd name="connsiteX4" fmla="*/ 28289 w 200025"/>
                <a:gd name="connsiteY4" fmla="*/ 0 h 323850"/>
                <a:gd name="connsiteX5" fmla="*/ 0 w 200025"/>
                <a:gd name="connsiteY5" fmla="*/ 30880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25" h="323850">
                  <a:moveTo>
                    <a:pt x="0" y="308801"/>
                  </a:moveTo>
                  <a:lnTo>
                    <a:pt x="180118" y="325279"/>
                  </a:lnTo>
                  <a:lnTo>
                    <a:pt x="192976" y="184690"/>
                  </a:lnTo>
                  <a:lnTo>
                    <a:pt x="208407" y="16478"/>
                  </a:lnTo>
                  <a:lnTo>
                    <a:pt x="28289" y="0"/>
                  </a:lnTo>
                  <a:lnTo>
                    <a:pt x="0" y="308801"/>
                  </a:lnTo>
                  <a:close/>
                </a:path>
              </a:pathLst>
            </a:custGeom>
            <a:solidFill>
              <a:srgbClr val="3D61D3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859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FDC365D7-ADC6-46CC-B557-2E53E8E92C31}"/>
              </a:ext>
            </a:extLst>
          </p:cNvPr>
          <p:cNvGrpSpPr/>
          <p:nvPr/>
        </p:nvGrpSpPr>
        <p:grpSpPr>
          <a:xfrm>
            <a:off x="-2539" y="-1160864"/>
            <a:ext cx="12238082" cy="8858256"/>
            <a:chOff x="-8951757" y="-1160864"/>
            <a:chExt cx="12238082" cy="885825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E3A3A3E-C0D9-46DD-BBD1-BF5B6264F45D}"/>
                </a:ext>
              </a:extLst>
            </p:cNvPr>
            <p:cNvSpPr/>
            <p:nvPr/>
          </p:nvSpPr>
          <p:spPr>
            <a:xfrm>
              <a:off x="-8951757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7A21357E-D84B-423C-999E-20393A0A784E}"/>
                </a:ext>
              </a:extLst>
            </p:cNvPr>
            <p:cNvSpPr/>
            <p:nvPr/>
          </p:nvSpPr>
          <p:spPr>
            <a:xfrm>
              <a:off x="2719137" y="2264871"/>
              <a:ext cx="521106" cy="2360918"/>
            </a:xfrm>
            <a:prstGeom prst="roundRect">
              <a:avLst>
                <a:gd name="adj" fmla="val 13542"/>
              </a:avLst>
            </a:prstGeom>
            <a:solidFill>
              <a:srgbClr val="FC3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B40E12B-C3E6-4F1E-AC08-E1528BD1A8C5}"/>
                </a:ext>
              </a:extLst>
            </p:cNvPr>
            <p:cNvSpPr txBox="1"/>
            <p:nvPr/>
          </p:nvSpPr>
          <p:spPr>
            <a:xfrm rot="16200000">
              <a:off x="1844256" y="3191293"/>
              <a:ext cx="23609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E8A45AF-27E0-4EED-967F-6E5C42F67EFF}"/>
              </a:ext>
            </a:extLst>
          </p:cNvPr>
          <p:cNvGrpSpPr/>
          <p:nvPr/>
        </p:nvGrpSpPr>
        <p:grpSpPr>
          <a:xfrm>
            <a:off x="117625" y="-1160864"/>
            <a:ext cx="12133226" cy="8858256"/>
            <a:chOff x="-8953821" y="-1160864"/>
            <a:chExt cx="12237176" cy="885825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83E80AF-E4FD-4B39-AF5D-C378F0D15438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3844758-9F7D-4C5B-9A71-D6C43F2B1B72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8C51A93-38CA-4A60-9D43-53EA7BAD3B64}"/>
                </a:ext>
              </a:extLst>
            </p:cNvPr>
            <p:cNvSpPr txBox="1"/>
            <p:nvPr/>
          </p:nvSpPr>
          <p:spPr>
            <a:xfrm rot="16200000">
              <a:off x="1825682" y="3166300"/>
              <a:ext cx="2360918" cy="554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Attributes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188C772-8045-4A8B-9F9D-BFF9F7C903E6}"/>
              </a:ext>
            </a:extLst>
          </p:cNvPr>
          <p:cNvGrpSpPr/>
          <p:nvPr/>
        </p:nvGrpSpPr>
        <p:grpSpPr>
          <a:xfrm>
            <a:off x="-11549808" y="-1160864"/>
            <a:ext cx="12065892" cy="8858256"/>
            <a:chOff x="-8951757" y="-1160864"/>
            <a:chExt cx="12239568" cy="885825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BCBA005-572E-40C5-BE53-4BBDF74F1FC4}"/>
                </a:ext>
              </a:extLst>
            </p:cNvPr>
            <p:cNvSpPr/>
            <p:nvPr/>
          </p:nvSpPr>
          <p:spPr>
            <a:xfrm>
              <a:off x="-8951757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40EBC8C-8812-4BE9-AAB3-BFE4A080A029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28BD97B-BF32-47D8-9A69-BFEFD3805858}"/>
                </a:ext>
              </a:extLst>
            </p:cNvPr>
            <p:cNvSpPr txBox="1"/>
            <p:nvPr/>
          </p:nvSpPr>
          <p:spPr>
            <a:xfrm rot="16200000">
              <a:off x="1826488" y="3164466"/>
              <a:ext cx="2360918" cy="561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Analysis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E686E18-A29A-4A42-8C20-1B2D61B4214E}"/>
              </a:ext>
            </a:extLst>
          </p:cNvPr>
          <p:cNvGrpSpPr/>
          <p:nvPr/>
        </p:nvGrpSpPr>
        <p:grpSpPr>
          <a:xfrm>
            <a:off x="3146201" y="1518554"/>
            <a:ext cx="1805441" cy="1866900"/>
            <a:chOff x="3884465" y="2209800"/>
            <a:chExt cx="1805441" cy="1866900"/>
          </a:xfrm>
        </p:grpSpPr>
        <p:sp>
          <p:nvSpPr>
            <p:cNvPr id="79" name="Rectangle: Top Corners Rounded 78">
              <a:extLst>
                <a:ext uri="{FF2B5EF4-FFF2-40B4-BE49-F238E27FC236}">
                  <a16:creationId xmlns:a16="http://schemas.microsoft.com/office/drawing/2014/main" id="{06359A98-05E2-48B0-A461-867B33C62063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D5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01BA9FF-81BA-4DBC-A846-34B240797B78}"/>
                </a:ext>
              </a:extLst>
            </p:cNvPr>
            <p:cNvSpPr txBox="1"/>
            <p:nvPr/>
          </p:nvSpPr>
          <p:spPr>
            <a:xfrm>
              <a:off x="3884465" y="2274123"/>
              <a:ext cx="180544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Demographic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D46B347-DAD4-41C6-A52B-16082DDD6BB4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A3A858F5-5426-431A-914F-C611E3D4D798}"/>
              </a:ext>
            </a:extLst>
          </p:cNvPr>
          <p:cNvSpPr/>
          <p:nvPr/>
        </p:nvSpPr>
        <p:spPr>
          <a:xfrm flipV="1">
            <a:off x="3253131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96BCED0-075D-4BC5-8E9F-7430032FEE75}"/>
              </a:ext>
            </a:extLst>
          </p:cNvPr>
          <p:cNvGrpSpPr/>
          <p:nvPr/>
        </p:nvGrpSpPr>
        <p:grpSpPr>
          <a:xfrm>
            <a:off x="3239410" y="3027865"/>
            <a:ext cx="1591582" cy="2127178"/>
            <a:chOff x="3977674" y="3719111"/>
            <a:chExt cx="1591582" cy="2127178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3029C59-7610-4E48-9C66-019DA53D737F}"/>
                </a:ext>
              </a:extLst>
            </p:cNvPr>
            <p:cNvSpPr txBox="1"/>
            <p:nvPr/>
          </p:nvSpPr>
          <p:spPr>
            <a:xfrm>
              <a:off x="3977674" y="3719111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D5868"/>
                  </a:solidFill>
                  <a:latin typeface="Tw Cen MT" panose="020B0602020104020603" pitchFamily="34" charset="0"/>
                </a:rPr>
                <a:t>Based on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606D8E1-536B-40B8-B5BD-B071202EA04B}"/>
                </a:ext>
              </a:extLst>
            </p:cNvPr>
            <p:cNvSpPr txBox="1"/>
            <p:nvPr/>
          </p:nvSpPr>
          <p:spPr>
            <a:xfrm>
              <a:off x="3977674" y="4091963"/>
              <a:ext cx="159158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Age groups,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Friends, Friends request across gender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102" name="Graphic 101">
            <a:extLst>
              <a:ext uri="{FF2B5EF4-FFF2-40B4-BE49-F238E27FC236}">
                <a16:creationId xmlns:a16="http://schemas.microsoft.com/office/drawing/2014/main" id="{EC6D719F-AFDE-4663-9296-21B9FE48C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9584" y="4884841"/>
            <a:ext cx="984841" cy="536863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860FA5F-46F0-46B8-9E0A-33A267E304FF}"/>
              </a:ext>
            </a:extLst>
          </p:cNvPr>
          <p:cNvGrpSpPr/>
          <p:nvPr/>
        </p:nvGrpSpPr>
        <p:grpSpPr>
          <a:xfrm>
            <a:off x="9791221" y="1489089"/>
            <a:ext cx="1805441" cy="1894017"/>
            <a:chOff x="6381342" y="2182683"/>
            <a:chExt cx="1805441" cy="1894017"/>
          </a:xfrm>
        </p:grpSpPr>
        <p:sp>
          <p:nvSpPr>
            <p:cNvPr id="104" name="Rectangle: Top Corners Rounded 103">
              <a:extLst>
                <a:ext uri="{FF2B5EF4-FFF2-40B4-BE49-F238E27FC236}">
                  <a16:creationId xmlns:a16="http://schemas.microsoft.com/office/drawing/2014/main" id="{C54963CE-3723-459E-9931-45170C22EC22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D906EF1-0D4A-4A79-80A3-0390B06BB766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Tenure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D7D9363-9C35-49F1-8797-4AB46012A6E9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5</a:t>
              </a:r>
            </a:p>
          </p:txBody>
        </p:sp>
      </p:grp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3F4208B8-14C9-45A5-9745-C7D62A7F900E}"/>
              </a:ext>
            </a:extLst>
          </p:cNvPr>
          <p:cNvSpPr/>
          <p:nvPr/>
        </p:nvSpPr>
        <p:spPr>
          <a:xfrm flipV="1">
            <a:off x="9898151" y="2449656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BD9C152-5AC6-4045-89FF-ED41E138B033}"/>
              </a:ext>
            </a:extLst>
          </p:cNvPr>
          <p:cNvGrpSpPr/>
          <p:nvPr/>
        </p:nvGrpSpPr>
        <p:grpSpPr>
          <a:xfrm>
            <a:off x="9898151" y="3030739"/>
            <a:ext cx="1610538" cy="1782163"/>
            <a:chOff x="6488272" y="3724333"/>
            <a:chExt cx="1610538" cy="1782163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D7F44BD-F6E6-41A5-B4AB-5724C02504C1}"/>
                </a:ext>
              </a:extLst>
            </p:cNvPr>
            <p:cNvSpPr txBox="1"/>
            <p:nvPr/>
          </p:nvSpPr>
          <p:spPr>
            <a:xfrm>
              <a:off x="6488272" y="3724333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9CA3"/>
                  </a:solidFill>
                  <a:latin typeface="Tw Cen MT" panose="020B0602020104020603" pitchFamily="34" charset="0"/>
                </a:rPr>
                <a:t>Based on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E24BCAA-8E5B-4CF5-BD93-F30B6FCB3A6F}"/>
                </a:ext>
              </a:extLst>
            </p:cNvPr>
            <p:cNvSpPr txBox="1"/>
            <p:nvPr/>
          </p:nvSpPr>
          <p:spPr>
            <a:xfrm>
              <a:off x="6507228" y="4029168"/>
              <a:ext cx="159158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Days/Years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spend by users and different age groups</a:t>
              </a:r>
            </a:p>
          </p:txBody>
        </p:sp>
      </p:grpSp>
      <p:pic>
        <p:nvPicPr>
          <p:cNvPr id="111" name="Graphic 110">
            <a:extLst>
              <a:ext uri="{FF2B5EF4-FFF2-40B4-BE49-F238E27FC236}">
                <a16:creationId xmlns:a16="http://schemas.microsoft.com/office/drawing/2014/main" id="{FC4444FE-28F3-4BD0-B350-41670F91F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63784" y="4762606"/>
            <a:ext cx="606305" cy="606305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57105E4-C1D5-4030-A4C8-78853413F105}"/>
              </a:ext>
            </a:extLst>
          </p:cNvPr>
          <p:cNvGrpSpPr/>
          <p:nvPr/>
        </p:nvGrpSpPr>
        <p:grpSpPr>
          <a:xfrm>
            <a:off x="5361208" y="1489089"/>
            <a:ext cx="1805441" cy="1894017"/>
            <a:chOff x="3884465" y="2182683"/>
            <a:chExt cx="1805441" cy="1894017"/>
          </a:xfrm>
        </p:grpSpPr>
        <p:sp>
          <p:nvSpPr>
            <p:cNvPr id="113" name="Rectangle: Top Corners Rounded 112">
              <a:extLst>
                <a:ext uri="{FF2B5EF4-FFF2-40B4-BE49-F238E27FC236}">
                  <a16:creationId xmlns:a16="http://schemas.microsoft.com/office/drawing/2014/main" id="{42215470-C53E-44DF-A754-561A3AE9C0A0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FF1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83F74DF-CA63-4C7D-95D6-67E8942114BB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Activity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D9337A6-A670-4E62-ABB0-E7B0AEC747A3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E4A8D8E0-F4AA-4803-B389-6E693150247D}"/>
              </a:ext>
            </a:extLst>
          </p:cNvPr>
          <p:cNvSpPr/>
          <p:nvPr/>
        </p:nvSpPr>
        <p:spPr>
          <a:xfrm flipV="1">
            <a:off x="5468138" y="2449656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58197FF-9DFC-4F84-94C2-1779208DC7C6}"/>
              </a:ext>
            </a:extLst>
          </p:cNvPr>
          <p:cNvGrpSpPr/>
          <p:nvPr/>
        </p:nvGrpSpPr>
        <p:grpSpPr>
          <a:xfrm>
            <a:off x="5454417" y="3025517"/>
            <a:ext cx="1591582" cy="1859324"/>
            <a:chOff x="3977674" y="3719111"/>
            <a:chExt cx="1591582" cy="1859324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337F963-69D5-4830-BBA4-C472DBD9022B}"/>
                </a:ext>
              </a:extLst>
            </p:cNvPr>
            <p:cNvSpPr txBox="1"/>
            <p:nvPr/>
          </p:nvSpPr>
          <p:spPr>
            <a:xfrm>
              <a:off x="3977674" y="3719111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FF17E"/>
                  </a:solidFill>
                  <a:latin typeface="Tw Cen MT" panose="020B0602020104020603" pitchFamily="34" charset="0"/>
                </a:rPr>
                <a:t>Based on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7E89BAC-4358-4571-80FD-87FFB22C836F}"/>
                </a:ext>
              </a:extLst>
            </p:cNvPr>
            <p:cNvSpPr txBox="1"/>
            <p:nvPr/>
          </p:nvSpPr>
          <p:spPr>
            <a:xfrm>
              <a:off x="3977674" y="4101107"/>
              <a:ext cx="159158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Friends request &amp; Likes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 across gender and age groups</a:t>
              </a:r>
            </a:p>
          </p:txBody>
        </p:sp>
      </p:grpSp>
      <p:pic>
        <p:nvPicPr>
          <p:cNvPr id="120" name="Graphic 119">
            <a:extLst>
              <a:ext uri="{FF2B5EF4-FFF2-40B4-BE49-F238E27FC236}">
                <a16:creationId xmlns:a16="http://schemas.microsoft.com/office/drawing/2014/main" id="{B7E4B63B-8676-4F66-A134-85EC9DFDC0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5313" y="4846320"/>
            <a:ext cx="669200" cy="599933"/>
          </a:xfrm>
          <a:prstGeom prst="rect">
            <a:avLst/>
          </a:prstGeom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BE324E9-4F3A-49AE-846A-5BB94D1CD9A9}"/>
              </a:ext>
            </a:extLst>
          </p:cNvPr>
          <p:cNvGrpSpPr/>
          <p:nvPr/>
        </p:nvGrpSpPr>
        <p:grpSpPr>
          <a:xfrm>
            <a:off x="7576215" y="1491437"/>
            <a:ext cx="1805441" cy="1894017"/>
            <a:chOff x="6381342" y="2182683"/>
            <a:chExt cx="1805441" cy="1894017"/>
          </a:xfrm>
        </p:grpSpPr>
        <p:sp>
          <p:nvSpPr>
            <p:cNvPr id="122" name="Rectangle: Top Corners Rounded 121">
              <a:extLst>
                <a:ext uri="{FF2B5EF4-FFF2-40B4-BE49-F238E27FC236}">
                  <a16:creationId xmlns:a16="http://schemas.microsoft.com/office/drawing/2014/main" id="{CF7779CF-0D53-49AC-BF6E-DBD57E541150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ADF743C-FDDD-4DDC-8C5D-9C28E62B2139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Platform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F318F56-CA1C-4092-B1C4-C6B4BEFA32D8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4</a:t>
              </a:r>
            </a:p>
          </p:txBody>
        </p: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19D8DCD2-D450-4D53-A9B6-F2A8EB0EDEC5}"/>
              </a:ext>
            </a:extLst>
          </p:cNvPr>
          <p:cNvSpPr/>
          <p:nvPr/>
        </p:nvSpPr>
        <p:spPr>
          <a:xfrm flipV="1">
            <a:off x="7683145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DF2FA68-7DA3-4E07-B9C9-B1FB0D80C26C}"/>
              </a:ext>
            </a:extLst>
          </p:cNvPr>
          <p:cNvGrpSpPr/>
          <p:nvPr/>
        </p:nvGrpSpPr>
        <p:grpSpPr>
          <a:xfrm>
            <a:off x="7683145" y="3033087"/>
            <a:ext cx="1591582" cy="1817526"/>
            <a:chOff x="6488272" y="3724333"/>
            <a:chExt cx="1591582" cy="1817526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5A8C45F-2823-4209-AB86-78AC128462FF}"/>
                </a:ext>
              </a:extLst>
            </p:cNvPr>
            <p:cNvSpPr txBox="1"/>
            <p:nvPr/>
          </p:nvSpPr>
          <p:spPr>
            <a:xfrm>
              <a:off x="6488272" y="3724333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Based on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8CE4D74-B0D3-4DDA-BEFE-7635B02EB3F1}"/>
                </a:ext>
              </a:extLst>
            </p:cNvPr>
            <p:cNvSpPr txBox="1"/>
            <p:nvPr/>
          </p:nvSpPr>
          <p:spPr>
            <a:xfrm>
              <a:off x="6488272" y="4064531"/>
              <a:ext cx="159158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Mobile &amp;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Web usage</a:t>
              </a:r>
            </a:p>
            <a:p>
              <a:pPr algn="ctr"/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Across gender and age groups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129" name="Graphic 128">
            <a:extLst>
              <a:ext uri="{FF2B5EF4-FFF2-40B4-BE49-F238E27FC236}">
                <a16:creationId xmlns:a16="http://schemas.microsoft.com/office/drawing/2014/main" id="{D1BCA11F-8658-4862-8D8D-5909AF635B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7304" y="4803372"/>
            <a:ext cx="704088" cy="606305"/>
          </a:xfrm>
          <a:prstGeom prst="rect">
            <a:avLst/>
          </a:prstGeom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CE9C339-0B8B-4A74-B934-BB8BCBAC90DE}"/>
              </a:ext>
            </a:extLst>
          </p:cNvPr>
          <p:cNvGrpSpPr/>
          <p:nvPr/>
        </p:nvGrpSpPr>
        <p:grpSpPr>
          <a:xfrm>
            <a:off x="931194" y="1491437"/>
            <a:ext cx="1805441" cy="1894017"/>
            <a:chOff x="1387588" y="2182683"/>
            <a:chExt cx="1805441" cy="1894017"/>
          </a:xfrm>
        </p:grpSpPr>
        <p:sp>
          <p:nvSpPr>
            <p:cNvPr id="131" name="Rectangle: Top Corners Rounded 130">
              <a:extLst>
                <a:ext uri="{FF2B5EF4-FFF2-40B4-BE49-F238E27FC236}">
                  <a16:creationId xmlns:a16="http://schemas.microsoft.com/office/drawing/2014/main" id="{5ADA7DFD-7DBC-47A8-85CE-3CC4E02C6836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1C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76C24A-7D4F-4C61-90D8-A70E0D3117A6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User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E5A8F12-1D6C-4AF7-9B44-CBEA703B01F6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2328CEEE-1B39-4B4F-B9E4-22D1401921CF}"/>
              </a:ext>
            </a:extLst>
          </p:cNvPr>
          <p:cNvSpPr/>
          <p:nvPr/>
        </p:nvSpPr>
        <p:spPr>
          <a:xfrm flipV="1">
            <a:off x="1038124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F3FF5FC-4C96-4F83-B943-3DFB091A97AD}"/>
              </a:ext>
            </a:extLst>
          </p:cNvPr>
          <p:cNvGrpSpPr/>
          <p:nvPr/>
        </p:nvGrpSpPr>
        <p:grpSpPr>
          <a:xfrm>
            <a:off x="1032455" y="3019433"/>
            <a:ext cx="1591582" cy="1359478"/>
            <a:chOff x="1488849" y="3710679"/>
            <a:chExt cx="1591582" cy="1359478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1F0377E-8338-43B4-BD8E-DAF56BB57C14}"/>
                </a:ext>
              </a:extLst>
            </p:cNvPr>
            <p:cNvSpPr txBox="1"/>
            <p:nvPr/>
          </p:nvSpPr>
          <p:spPr>
            <a:xfrm>
              <a:off x="1488849" y="3710679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1C2F3"/>
                  </a:solidFill>
                  <a:latin typeface="Tw Cen MT" panose="020B0602020104020603" pitchFamily="34" charset="0"/>
                </a:rPr>
                <a:t>Based on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E9A8E58-392D-4A02-B281-98525038947E}"/>
                </a:ext>
              </a:extLst>
            </p:cNvPr>
            <p:cNvSpPr txBox="1"/>
            <p:nvPr/>
          </p:nvSpPr>
          <p:spPr>
            <a:xfrm>
              <a:off x="1488849" y="4146827"/>
              <a:ext cx="15915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Gender,</a:t>
              </a:r>
            </a:p>
            <a:p>
              <a:pPr algn="ctr"/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Friends count Friend request  </a:t>
              </a:r>
            </a:p>
          </p:txBody>
        </p:sp>
      </p:grpSp>
      <p:pic>
        <p:nvPicPr>
          <p:cNvPr id="138" name="Graphic 137">
            <a:extLst>
              <a:ext uri="{FF2B5EF4-FFF2-40B4-BE49-F238E27FC236}">
                <a16:creationId xmlns:a16="http://schemas.microsoft.com/office/drawing/2014/main" id="{7ECF4CE5-88A4-43EB-B2CD-850C0AC5B9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5093" y="4766797"/>
            <a:ext cx="606305" cy="6063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EF068D-7A5C-4192-85F6-2EFC8CA3E38F}"/>
              </a:ext>
            </a:extLst>
          </p:cNvPr>
          <p:cNvSpPr txBox="1"/>
          <p:nvPr/>
        </p:nvSpPr>
        <p:spPr>
          <a:xfrm flipH="1">
            <a:off x="2666051" y="3877015"/>
            <a:ext cx="9020045" cy="1675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Times New Roman" panose="02020603050405020304" pitchFamily="18" charset="0"/>
              <a:buChar char="⁎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Facebook users belong to every age from 13 to 113.</a:t>
            </a:r>
          </a:p>
          <a:p>
            <a:pPr marL="285750" indent="-285750">
              <a:lnSpc>
                <a:spcPct val="200000"/>
              </a:lnSpc>
              <a:buFont typeface="Times New Roman" panose="02020603050405020304" pitchFamily="18" charset="0"/>
              <a:buChar char="⁎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No major correlation among dataset variables except one.</a:t>
            </a:r>
          </a:p>
          <a:p>
            <a:pPr marL="285750" indent="-285750">
              <a:lnSpc>
                <a:spcPct val="200000"/>
              </a:lnSpc>
              <a:buFont typeface="Times New Roman" panose="02020603050405020304" pitchFamily="18" charset="0"/>
              <a:buChar char="⁎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Friend count has strong correlation with friendship initiated.</a:t>
            </a:r>
          </a:p>
        </p:txBody>
      </p:sp>
      <p:sp>
        <p:nvSpPr>
          <p:cNvPr id="4" name="Half Frame 3">
            <a:extLst>
              <a:ext uri="{FF2B5EF4-FFF2-40B4-BE49-F238E27FC236}">
                <a16:creationId xmlns:a16="http://schemas.microsoft.com/office/drawing/2014/main" id="{5FA66A81-B375-4E82-85E8-B147C17FB274}"/>
              </a:ext>
            </a:extLst>
          </p:cNvPr>
          <p:cNvSpPr/>
          <p:nvPr/>
        </p:nvSpPr>
        <p:spPr>
          <a:xfrm>
            <a:off x="1125788" y="3349233"/>
            <a:ext cx="1248327" cy="597172"/>
          </a:xfrm>
          <a:prstGeom prst="halfFram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Half Frame 62">
            <a:extLst>
              <a:ext uri="{FF2B5EF4-FFF2-40B4-BE49-F238E27FC236}">
                <a16:creationId xmlns:a16="http://schemas.microsoft.com/office/drawing/2014/main" id="{0BEF5033-2567-434E-B0FC-E854BFA0C9DE}"/>
              </a:ext>
            </a:extLst>
          </p:cNvPr>
          <p:cNvSpPr/>
          <p:nvPr/>
        </p:nvSpPr>
        <p:spPr>
          <a:xfrm rot="10800000">
            <a:off x="9618389" y="5410037"/>
            <a:ext cx="1248327" cy="597172"/>
          </a:xfrm>
          <a:prstGeom prst="halfFram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030833-4C71-43B2-B8EF-E8C1113E0806}"/>
              </a:ext>
            </a:extLst>
          </p:cNvPr>
          <p:cNvGrpSpPr/>
          <p:nvPr/>
        </p:nvGrpSpPr>
        <p:grpSpPr>
          <a:xfrm>
            <a:off x="1301192" y="132228"/>
            <a:ext cx="1630694" cy="1270283"/>
            <a:chOff x="1301192" y="-230624"/>
            <a:chExt cx="1630694" cy="1270283"/>
          </a:xfrm>
        </p:grpSpPr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D8BFEFBC-F8ED-45D8-9EB0-317C4B6723EF}"/>
                </a:ext>
              </a:extLst>
            </p:cNvPr>
            <p:cNvSpPr/>
            <p:nvPr/>
          </p:nvSpPr>
          <p:spPr>
            <a:xfrm>
              <a:off x="1301192" y="-230624"/>
              <a:ext cx="1630694" cy="1270283"/>
            </a:xfrm>
            <a:prstGeom prst="diamond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918059E-C42A-467B-9072-76DE482DA42E}"/>
                </a:ext>
              </a:extLst>
            </p:cNvPr>
            <p:cNvSpPr txBox="1"/>
            <p:nvPr/>
          </p:nvSpPr>
          <p:spPr>
            <a:xfrm flipH="1">
              <a:off x="1716294" y="-133648"/>
              <a:ext cx="800489" cy="725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99 K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6A1E89-E35F-4CFA-B0B8-C5BCBD74EFBD}"/>
              </a:ext>
            </a:extLst>
          </p:cNvPr>
          <p:cNvGrpSpPr/>
          <p:nvPr/>
        </p:nvGrpSpPr>
        <p:grpSpPr>
          <a:xfrm>
            <a:off x="3606027" y="995898"/>
            <a:ext cx="3079171" cy="1882586"/>
            <a:chOff x="3904245" y="233906"/>
            <a:chExt cx="3079171" cy="188258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3E46428-05C4-4104-8FB4-8966E62F648E}"/>
                </a:ext>
              </a:extLst>
            </p:cNvPr>
            <p:cNvSpPr/>
            <p:nvPr/>
          </p:nvSpPr>
          <p:spPr>
            <a:xfrm>
              <a:off x="3904245" y="233906"/>
              <a:ext cx="3079171" cy="188258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970CB8-33D1-419D-8A7A-057A8F09A719}"/>
                </a:ext>
              </a:extLst>
            </p:cNvPr>
            <p:cNvSpPr txBox="1"/>
            <p:nvPr/>
          </p:nvSpPr>
          <p:spPr>
            <a:xfrm flipH="1">
              <a:off x="4569145" y="326003"/>
              <a:ext cx="201568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Age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Gender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Tenure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Friend count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Mobile &amp; Web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6739E9-46C7-4856-83EC-AE25E3AD5211}"/>
              </a:ext>
            </a:extLst>
          </p:cNvPr>
          <p:cNvGrpSpPr/>
          <p:nvPr/>
        </p:nvGrpSpPr>
        <p:grpSpPr>
          <a:xfrm>
            <a:off x="8421795" y="1629230"/>
            <a:ext cx="2345142" cy="1549521"/>
            <a:chOff x="8087966" y="1629231"/>
            <a:chExt cx="2345142" cy="154952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96354F2-B41A-49AF-819A-B7C56123889D}"/>
                </a:ext>
              </a:extLst>
            </p:cNvPr>
            <p:cNvSpPr/>
            <p:nvPr/>
          </p:nvSpPr>
          <p:spPr>
            <a:xfrm>
              <a:off x="8087966" y="1629231"/>
              <a:ext cx="2071104" cy="1549521"/>
            </a:xfrm>
            <a:prstGeom prst="round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7D85C67-58A4-43D9-B0B0-DF3EEC2AF5CD}"/>
                </a:ext>
              </a:extLst>
            </p:cNvPr>
            <p:cNvSpPr txBox="1"/>
            <p:nvPr/>
          </p:nvSpPr>
          <p:spPr>
            <a:xfrm flipH="1">
              <a:off x="8417425" y="1722092"/>
              <a:ext cx="201568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Likes</a:t>
              </a:r>
            </a:p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Friendship Initiated</a:t>
              </a:r>
            </a:p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User DOB</a:t>
              </a:r>
            </a:p>
          </p:txBody>
        </p:sp>
      </p:grp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7694419-C747-4299-A998-2A2B8050FC4D}"/>
              </a:ext>
            </a:extLst>
          </p:cNvPr>
          <p:cNvSpPr/>
          <p:nvPr/>
        </p:nvSpPr>
        <p:spPr>
          <a:xfrm rot="10800000">
            <a:off x="12222239" y="22683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5969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95869175-E797-4AEC-AD00-FAEA4FA8CE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32220" y="3046606"/>
            <a:ext cx="1176580" cy="646331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dist="50800" dir="5400000" algn="ctr" rotWithShape="0">
              <a:srgbClr val="000000">
                <a:alpha val="0"/>
              </a:srgbClr>
            </a:outerShdw>
          </a:effectLst>
          <a:scene3d>
            <a:camera prst="orthographicFront"/>
            <a:lightRig rig="threePt" dir="t"/>
          </a:scene3d>
          <a:sp3d prstMaterial="dkEdge"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4387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7758">
        <p159:morph option="byObject"/>
      </p:transition>
    </mc:Choice>
    <mc:Fallback xmlns="">
      <p:transition spd="slow" advTm="877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7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7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500"/>
                            </p:stCondLst>
                            <p:childTnLst>
                              <p:par>
                                <p:cTn id="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500"/>
                            </p:stCondLst>
                            <p:childTnLst>
                              <p:par>
                                <p:cTn id="10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000"/>
                            </p:stCondLst>
                            <p:childTnLst>
                              <p:par>
                                <p:cTn id="1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500"/>
                            </p:stCondLst>
                            <p:childTnLst>
                              <p:par>
                                <p:cTn id="1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7000"/>
                            </p:stCondLst>
                            <p:childTnLst>
                              <p:par>
                                <p:cTn id="1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500"/>
                            </p:stCondLst>
                            <p:childTnLst>
                              <p:par>
                                <p:cTn id="1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8000"/>
                            </p:stCondLst>
                            <p:childTnLst>
                              <p:par>
                                <p:cTn id="1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8500"/>
                            </p:stCondLst>
                            <p:childTnLst>
                              <p:par>
                                <p:cTn id="1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9000"/>
                            </p:stCondLst>
                            <p:childTnLst>
                              <p:par>
                                <p:cTn id="1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9500"/>
                            </p:stCondLst>
                            <p:childTnLst>
                              <p:par>
                                <p:cTn id="1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107" grpId="0" animBg="1"/>
      <p:bldP spid="116" grpId="0" animBg="1"/>
      <p:bldP spid="125" grpId="0" animBg="1"/>
      <p:bldP spid="134" grpId="0" animBg="1"/>
      <p:bldP spid="2" grpId="0" uiExpand="1" build="allAtOnce"/>
      <p:bldP spid="2" grpId="1" uiExpand="1" build="allAtOnce"/>
      <p:bldP spid="4" grpId="0" animBg="1"/>
      <p:bldP spid="4" grpId="1" animBg="1"/>
      <p:bldP spid="63" grpId="0" animBg="1"/>
      <p:bldP spid="63" grpId="1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D8E8C5F-869A-4225-85BD-0F1D2255C532}"/>
              </a:ext>
            </a:extLst>
          </p:cNvPr>
          <p:cNvGrpSpPr/>
          <p:nvPr/>
        </p:nvGrpSpPr>
        <p:grpSpPr>
          <a:xfrm>
            <a:off x="1011558" y="650497"/>
            <a:ext cx="5627178" cy="5571066"/>
            <a:chOff x="1011558" y="650497"/>
            <a:chExt cx="5627178" cy="5571066"/>
          </a:xfrm>
        </p:grpSpPr>
        <p:pic>
          <p:nvPicPr>
            <p:cNvPr id="35" name="Picture 34" descr="Chart&#10;&#10;Description automatically generated">
              <a:extLst>
                <a:ext uri="{FF2B5EF4-FFF2-40B4-BE49-F238E27FC236}">
                  <a16:creationId xmlns:a16="http://schemas.microsoft.com/office/drawing/2014/main" id="{706FE41A-2EE0-4249-85E9-C2DC8E435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708" y="650497"/>
              <a:ext cx="5585028" cy="557106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3D2FD1-9265-45BA-AE0B-3F28E4358AA3}"/>
                </a:ext>
              </a:extLst>
            </p:cNvPr>
            <p:cNvSpPr txBox="1"/>
            <p:nvPr/>
          </p:nvSpPr>
          <p:spPr>
            <a:xfrm rot="16389458">
              <a:off x="919820" y="2656477"/>
              <a:ext cx="522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5D7373"/>
                  </a:solidFill>
                </a:rPr>
                <a:t>($)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E71106C-D0E5-4BBB-84F9-380165BD7135}"/>
              </a:ext>
            </a:extLst>
          </p:cNvPr>
          <p:cNvGrpSpPr/>
          <p:nvPr/>
        </p:nvGrpSpPr>
        <p:grpSpPr>
          <a:xfrm>
            <a:off x="7635515" y="964968"/>
            <a:ext cx="3915303" cy="1888923"/>
            <a:chOff x="7635515" y="964968"/>
            <a:chExt cx="3915303" cy="1888923"/>
          </a:xfrm>
        </p:grpSpPr>
        <p:pic>
          <p:nvPicPr>
            <p:cNvPr id="33" name="Picture 3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A64B1EA6-753A-4811-BD89-73D86D771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5873" y="964968"/>
              <a:ext cx="3854945" cy="188892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CFF0A4-39B1-4E8C-8506-7817FA5DB5D6}"/>
                </a:ext>
              </a:extLst>
            </p:cNvPr>
            <p:cNvSpPr txBox="1"/>
            <p:nvPr/>
          </p:nvSpPr>
          <p:spPr>
            <a:xfrm rot="16389458">
              <a:off x="7482222" y="1351120"/>
              <a:ext cx="5220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5D7373"/>
                  </a:solidFill>
                </a:rPr>
                <a:t>($)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D9FFD3B-B961-4F58-B640-96A40862E5E4}"/>
              </a:ext>
            </a:extLst>
          </p:cNvPr>
          <p:cNvGrpSpPr/>
          <p:nvPr/>
        </p:nvGrpSpPr>
        <p:grpSpPr>
          <a:xfrm>
            <a:off x="7687962" y="4045552"/>
            <a:ext cx="3903582" cy="1879285"/>
            <a:chOff x="7645760" y="4129959"/>
            <a:chExt cx="3903582" cy="1879285"/>
          </a:xfrm>
        </p:grpSpPr>
        <p:pic>
          <p:nvPicPr>
            <p:cNvPr id="14" name="Picture 13" descr="Chart, bar chart&#10;&#10;Description automatically generated">
              <a:extLst>
                <a:ext uri="{FF2B5EF4-FFF2-40B4-BE49-F238E27FC236}">
                  <a16:creationId xmlns:a16="http://schemas.microsoft.com/office/drawing/2014/main" id="{2C0C448D-CD71-4129-BC36-24A1EE71E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4397" y="4129959"/>
              <a:ext cx="3854945" cy="187928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A88BFD-D4C4-40D1-9E8C-5E0B6DB3FD01}"/>
                </a:ext>
              </a:extLst>
            </p:cNvPr>
            <p:cNvSpPr txBox="1"/>
            <p:nvPr/>
          </p:nvSpPr>
          <p:spPr>
            <a:xfrm rot="16389458">
              <a:off x="7492467" y="4515191"/>
              <a:ext cx="5220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5D7373"/>
                  </a:solidFill>
                </a:rPr>
                <a:t>($)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FBD4532-697A-4713-8092-AE44C169D20B}"/>
              </a:ext>
            </a:extLst>
          </p:cNvPr>
          <p:cNvSpPr txBox="1"/>
          <p:nvPr/>
        </p:nvSpPr>
        <p:spPr>
          <a:xfrm>
            <a:off x="2371049" y="4045552"/>
            <a:ext cx="1628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80%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EDFDEE-792A-411C-8B66-38F51BD243AE}"/>
              </a:ext>
            </a:extLst>
          </p:cNvPr>
          <p:cNvSpPr txBox="1"/>
          <p:nvPr/>
        </p:nvSpPr>
        <p:spPr>
          <a:xfrm>
            <a:off x="889539" y="650497"/>
            <a:ext cx="162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92% - Free</a:t>
            </a:r>
            <a:endParaRPr lang="en-IN" sz="2400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86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FDC365D7-ADC6-46CC-B557-2E53E8E92C31}"/>
              </a:ext>
            </a:extLst>
          </p:cNvPr>
          <p:cNvGrpSpPr/>
          <p:nvPr/>
        </p:nvGrpSpPr>
        <p:grpSpPr>
          <a:xfrm>
            <a:off x="-2539" y="-1160864"/>
            <a:ext cx="12238082" cy="8858256"/>
            <a:chOff x="-8951757" y="-1160864"/>
            <a:chExt cx="12238082" cy="885825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E3A3A3E-C0D9-46DD-BBD1-BF5B6264F45D}"/>
                </a:ext>
              </a:extLst>
            </p:cNvPr>
            <p:cNvSpPr/>
            <p:nvPr/>
          </p:nvSpPr>
          <p:spPr>
            <a:xfrm>
              <a:off x="-8951757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7A21357E-D84B-423C-999E-20393A0A784E}"/>
                </a:ext>
              </a:extLst>
            </p:cNvPr>
            <p:cNvSpPr/>
            <p:nvPr/>
          </p:nvSpPr>
          <p:spPr>
            <a:xfrm>
              <a:off x="2719137" y="2264871"/>
              <a:ext cx="521106" cy="2360918"/>
            </a:xfrm>
            <a:prstGeom prst="roundRect">
              <a:avLst>
                <a:gd name="adj" fmla="val 13542"/>
              </a:avLst>
            </a:prstGeom>
            <a:solidFill>
              <a:srgbClr val="FC3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B40E12B-C3E6-4F1E-AC08-E1528BD1A8C5}"/>
                </a:ext>
              </a:extLst>
            </p:cNvPr>
            <p:cNvSpPr txBox="1"/>
            <p:nvPr/>
          </p:nvSpPr>
          <p:spPr>
            <a:xfrm rot="16200000">
              <a:off x="1844256" y="3191293"/>
              <a:ext cx="23609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E8A45AF-27E0-4EED-967F-6E5C42F67EFF}"/>
              </a:ext>
            </a:extLst>
          </p:cNvPr>
          <p:cNvGrpSpPr/>
          <p:nvPr/>
        </p:nvGrpSpPr>
        <p:grpSpPr>
          <a:xfrm>
            <a:off x="103110" y="-1160864"/>
            <a:ext cx="12133226" cy="8858256"/>
            <a:chOff x="-8953821" y="-1160864"/>
            <a:chExt cx="12237176" cy="885825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83E80AF-E4FD-4B39-AF5D-C378F0D15438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3844758-9F7D-4C5B-9A71-D6C43F2B1B72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8C51A93-38CA-4A60-9D43-53EA7BAD3B64}"/>
                </a:ext>
              </a:extLst>
            </p:cNvPr>
            <p:cNvSpPr txBox="1"/>
            <p:nvPr/>
          </p:nvSpPr>
          <p:spPr>
            <a:xfrm rot="16200000">
              <a:off x="1825682" y="3166300"/>
              <a:ext cx="2360918" cy="554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Attributes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188C772-8045-4A8B-9F9D-BFF9F7C903E6}"/>
              </a:ext>
            </a:extLst>
          </p:cNvPr>
          <p:cNvGrpSpPr/>
          <p:nvPr/>
        </p:nvGrpSpPr>
        <p:grpSpPr>
          <a:xfrm>
            <a:off x="-2539" y="-1160864"/>
            <a:ext cx="12246171" cy="8858256"/>
            <a:chOff x="-8951757" y="-1160864"/>
            <a:chExt cx="12239568" cy="885825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BCBA005-572E-40C5-BE53-4BBDF74F1FC4}"/>
                </a:ext>
              </a:extLst>
            </p:cNvPr>
            <p:cNvSpPr/>
            <p:nvPr/>
          </p:nvSpPr>
          <p:spPr>
            <a:xfrm>
              <a:off x="-8951757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40EBC8C-8812-4BE9-AAB3-BFE4A080A029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28BD97B-BF32-47D8-9A69-BFEFD3805858}"/>
                </a:ext>
              </a:extLst>
            </p:cNvPr>
            <p:cNvSpPr txBox="1"/>
            <p:nvPr/>
          </p:nvSpPr>
          <p:spPr>
            <a:xfrm rot="16200000">
              <a:off x="1826488" y="3164466"/>
              <a:ext cx="2360918" cy="561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Analysis</a:t>
              </a:r>
            </a:p>
          </p:txBody>
        </p:sp>
      </p:grp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5" name="Section Zoom 64">
                <a:extLst>
                  <a:ext uri="{FF2B5EF4-FFF2-40B4-BE49-F238E27FC236}">
                    <a16:creationId xmlns:a16="http://schemas.microsoft.com/office/drawing/2014/main" id="{301218AD-45DE-44EA-A15A-FCEAD7A38A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323842"/>
                  </p:ext>
                </p:extLst>
              </p:nvPr>
            </p:nvGraphicFramePr>
            <p:xfrm>
              <a:off x="8025421" y="4742546"/>
              <a:ext cx="3168421" cy="1782236"/>
            </p:xfrm>
            <a:graphic>
              <a:graphicData uri="http://schemas.microsoft.com/office/powerpoint/2016/sectionzoom">
                <psez:sectionZm>
                  <psez:sectionZmObj sectionId="{D8496491-D79E-4162-951C-EEF6BCA19F39}">
                    <psez:zmPr id="{A8F7B049-1627-4C4F-82D5-B76967FE7E52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68421" cy="1782236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152400" dist="12000" dir="900000" sy="98000" kx="110000" ky="2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scene3d>
                          <a:camera prst="perspectiveRelaxed">
                            <a:rot lat="19800000" lon="1200000" rev="20820000"/>
                          </a:camera>
                          <a:lightRig rig="threePt" dir="t"/>
                        </a:scene3d>
                        <a:sp3d contourW="6350" prstMaterial="matte">
                          <a:bevelT w="101600" h="101600"/>
                          <a:contourClr>
                            <a:srgbClr val="969696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5" name="Section Zoom 6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01218AD-45DE-44EA-A15A-FCEAD7A38A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5421" y="4742546"/>
                <a:ext cx="3168421" cy="1782236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08BAC8A-FA32-410D-94A4-7F1348331060}"/>
              </a:ext>
            </a:extLst>
          </p:cNvPr>
          <p:cNvSpPr txBox="1"/>
          <p:nvPr/>
        </p:nvSpPr>
        <p:spPr>
          <a:xfrm>
            <a:off x="2277250" y="2299398"/>
            <a:ext cx="106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D7373"/>
                </a:solidFill>
                <a:latin typeface="Tw Cen MT" panose="020B0602020104020603" pitchFamily="34" charset="0"/>
              </a:rPr>
              <a:t>User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4BB3DD-1236-4BF4-96F9-F16D9C4907BF}"/>
              </a:ext>
            </a:extLst>
          </p:cNvPr>
          <p:cNvGrpSpPr/>
          <p:nvPr/>
        </p:nvGrpSpPr>
        <p:grpSpPr>
          <a:xfrm>
            <a:off x="4707475" y="905257"/>
            <a:ext cx="1689717" cy="1599974"/>
            <a:chOff x="4528618" y="1614736"/>
            <a:chExt cx="1120901" cy="879626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61" name="Section Zoom 60">
                  <a:extLst>
                    <a:ext uri="{FF2B5EF4-FFF2-40B4-BE49-F238E27FC236}">
                      <a16:creationId xmlns:a16="http://schemas.microsoft.com/office/drawing/2014/main" id="{C3B658BF-B053-4303-B24E-19EA9996FC5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8116134"/>
                    </p:ext>
                  </p:extLst>
                </p:nvPr>
              </p:nvGraphicFramePr>
              <p:xfrm>
                <a:off x="4536197" y="1614736"/>
                <a:ext cx="1113322" cy="551426"/>
              </p:xfrm>
              <a:graphic>
                <a:graphicData uri="http://schemas.microsoft.com/office/powerpoint/2016/sectionzoom">
                  <psez:sectionZm>
                    <psez:sectionZmObj sectionId="{22095E73-3C4B-4C44-875D-2053F800E74E}">
                      <psez:zmPr id="{EE0E9BD7-7311-4B7D-9CFA-F219F7374F74}" imageType="cover" transitionDur="1000">
                        <p166:blipFill xmlns:p166="http://schemas.microsoft.com/office/powerpoint/2016/6/main"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678292" cy="1003003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61" name="Section Zoom 60">
                  <a:hlinkClick r:id="rId28" action="ppaction://hlinksldjump"/>
                  <a:extLst>
                    <a:ext uri="{FF2B5EF4-FFF2-40B4-BE49-F238E27FC236}">
                      <a16:creationId xmlns:a16="http://schemas.microsoft.com/office/drawing/2014/main" id="{C3B658BF-B053-4303-B24E-19EA9996FC5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18900" y="905257"/>
                  <a:ext cx="1678292" cy="1003003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D6A802-CC8D-4831-8DCA-1824A0CBB572}"/>
                </a:ext>
              </a:extLst>
            </p:cNvPr>
            <p:cNvSpPr txBox="1"/>
            <p:nvPr/>
          </p:nvSpPr>
          <p:spPr>
            <a:xfrm>
              <a:off x="4528618" y="2291312"/>
              <a:ext cx="1075981" cy="203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  Demographic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AEDBED-978D-41BB-BF2B-65934ED67972}"/>
              </a:ext>
            </a:extLst>
          </p:cNvPr>
          <p:cNvGrpSpPr/>
          <p:nvPr/>
        </p:nvGrpSpPr>
        <p:grpSpPr>
          <a:xfrm>
            <a:off x="7661176" y="683605"/>
            <a:ext cx="1782236" cy="2244964"/>
            <a:chOff x="6902224" y="729325"/>
            <a:chExt cx="1782236" cy="2244964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62" name="Section Zoom 61">
                  <a:extLst>
                    <a:ext uri="{FF2B5EF4-FFF2-40B4-BE49-F238E27FC236}">
                      <a16:creationId xmlns:a16="http://schemas.microsoft.com/office/drawing/2014/main" id="{FCEC3827-DDD0-4930-940A-DF106FC42CB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82327158"/>
                    </p:ext>
                  </p:extLst>
                </p:nvPr>
              </p:nvGraphicFramePr>
              <p:xfrm>
                <a:off x="6902224" y="729325"/>
                <a:ext cx="1782236" cy="1782236"/>
              </p:xfrm>
              <a:graphic>
                <a:graphicData uri="http://schemas.microsoft.com/office/powerpoint/2016/sectionzoom">
                  <psez:sectionZm>
                    <psez:sectionZmObj sectionId="{B6FB0300-940A-4A18-81C2-BF85AE2D5C49}">
                      <psez:zmPr id="{FEF98A38-D419-4D36-BC4A-493A1327AE8D}" imageType="cover" transitionDur="1000">
                        <p166:blipFill xmlns:p166="http://schemas.microsoft.com/office/powerpoint/2016/6/main"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782236" cy="1782236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1905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62" name="Section Zoom 61">
                  <a:hlinkClick r:id="rId30" action="ppaction://hlinksldjump"/>
                  <a:extLst>
                    <a:ext uri="{FF2B5EF4-FFF2-40B4-BE49-F238E27FC236}">
                      <a16:creationId xmlns:a16="http://schemas.microsoft.com/office/drawing/2014/main" id="{FCEC3827-DDD0-4930-940A-DF106FC42CB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1176" y="683605"/>
                  <a:ext cx="1782236" cy="1782236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0A0F69-FC4C-4546-81BC-8AF23BA5323F}"/>
                </a:ext>
              </a:extLst>
            </p:cNvPr>
            <p:cNvSpPr txBox="1"/>
            <p:nvPr/>
          </p:nvSpPr>
          <p:spPr>
            <a:xfrm>
              <a:off x="7314485" y="2604957"/>
              <a:ext cx="957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Activity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B124032-11B3-453C-9881-8BF9C841E324}"/>
              </a:ext>
            </a:extLst>
          </p:cNvPr>
          <p:cNvGrpSpPr/>
          <p:nvPr/>
        </p:nvGrpSpPr>
        <p:grpSpPr>
          <a:xfrm>
            <a:off x="3059507" y="3421563"/>
            <a:ext cx="1587304" cy="2353396"/>
            <a:chOff x="2858339" y="3534195"/>
            <a:chExt cx="1587304" cy="2164558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63" name="Section Zoom 62">
                  <a:extLst>
                    <a:ext uri="{FF2B5EF4-FFF2-40B4-BE49-F238E27FC236}">
                      <a16:creationId xmlns:a16="http://schemas.microsoft.com/office/drawing/2014/main" id="{9D148913-338C-489A-819F-116BB7F9727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88216065"/>
                    </p:ext>
                  </p:extLst>
                </p:nvPr>
              </p:nvGraphicFramePr>
              <p:xfrm>
                <a:off x="2858339" y="3534195"/>
                <a:ext cx="1587304" cy="1639228"/>
              </p:xfrm>
              <a:graphic>
                <a:graphicData uri="http://schemas.microsoft.com/office/powerpoint/2016/sectionzoom">
                  <psez:sectionZm>
                    <psez:sectionZmObj sectionId="{0A510A5A-6748-4C34-9660-61462CA8428D}">
                      <psez:zmPr id="{828F897E-9D8E-4BF4-AE6C-1552DD90FBE1}" imageType="cover" transitionDur="1000">
                        <p166:blipFill xmlns:p166="http://schemas.microsoft.com/office/powerpoint/2016/6/main"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587304" cy="1782236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1905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63" name="Section Zoom 62">
                  <a:hlinkClick r:id="rId33" action="ppaction://hlinksldjump"/>
                  <a:extLst>
                    <a:ext uri="{FF2B5EF4-FFF2-40B4-BE49-F238E27FC236}">
                      <a16:creationId xmlns:a16="http://schemas.microsoft.com/office/drawing/2014/main" id="{9D148913-338C-489A-819F-116BB7F9727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59507" y="3421563"/>
                  <a:ext cx="1587304" cy="1782236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45AEE9-395C-4532-8179-060EF6A2705D}"/>
                </a:ext>
              </a:extLst>
            </p:cNvPr>
            <p:cNvSpPr txBox="1"/>
            <p:nvPr/>
          </p:nvSpPr>
          <p:spPr>
            <a:xfrm>
              <a:off x="3085997" y="5359056"/>
              <a:ext cx="1131988" cy="33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 Platform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5ED6DD0-109B-45E9-9346-6344C13052FE}"/>
              </a:ext>
            </a:extLst>
          </p:cNvPr>
          <p:cNvGrpSpPr/>
          <p:nvPr/>
        </p:nvGrpSpPr>
        <p:grpSpPr>
          <a:xfrm>
            <a:off x="5892488" y="3611879"/>
            <a:ext cx="1689279" cy="2134754"/>
            <a:chOff x="6084984" y="3911015"/>
            <a:chExt cx="1175351" cy="1514538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64" name="Section Zoom 63">
                  <a:extLst>
                    <a:ext uri="{FF2B5EF4-FFF2-40B4-BE49-F238E27FC236}">
                      <a16:creationId xmlns:a16="http://schemas.microsoft.com/office/drawing/2014/main" id="{485F41FA-F770-416B-A2BB-FE3DB18B777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77091962"/>
                    </p:ext>
                  </p:extLst>
                </p:nvPr>
              </p:nvGraphicFramePr>
              <p:xfrm>
                <a:off x="6084984" y="3911015"/>
                <a:ext cx="1175351" cy="1175351"/>
              </p:xfrm>
              <a:graphic>
                <a:graphicData uri="http://schemas.microsoft.com/office/powerpoint/2016/sectionzoom">
                  <psez:sectionZm>
                    <psez:sectionZmObj sectionId="{659EEF0B-9140-42A5-B670-6EE037145497}">
                      <psez:zmPr id="{DB829A6F-5DBF-4EA4-AAAB-0CB7D0A39221}" imageType="cover" transitionDur="1000">
                        <p166:blipFill xmlns:p166="http://schemas.microsoft.com/office/powerpoint/2016/6/main"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689279" cy="1656667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1905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64" name="Section Zoom 63">
                  <a:hlinkClick r:id="rId35" action="ppaction://hlinksldjump"/>
                  <a:extLst>
                    <a:ext uri="{FF2B5EF4-FFF2-40B4-BE49-F238E27FC236}">
                      <a16:creationId xmlns:a16="http://schemas.microsoft.com/office/drawing/2014/main" id="{485F41FA-F770-416B-A2BB-FE3DB18B777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92488" y="3611879"/>
                  <a:ext cx="1689279" cy="1656667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81ABBBA-6C49-4236-8040-89324D1215AC}"/>
                </a:ext>
              </a:extLst>
            </p:cNvPr>
            <p:cNvSpPr txBox="1"/>
            <p:nvPr/>
          </p:nvSpPr>
          <p:spPr>
            <a:xfrm>
              <a:off x="6204971" y="5163524"/>
              <a:ext cx="1012265" cy="262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   Tenure</a:t>
              </a:r>
            </a:p>
          </p:txBody>
        </p:sp>
      </p:grp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8" name="Section Zoom 27">
                <a:extLst>
                  <a:ext uri="{FF2B5EF4-FFF2-40B4-BE49-F238E27FC236}">
                    <a16:creationId xmlns:a16="http://schemas.microsoft.com/office/drawing/2014/main" id="{A152930F-371F-4861-9D6F-81EA817595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1234860"/>
                  </p:ext>
                </p:extLst>
              </p:nvPr>
            </p:nvGraphicFramePr>
            <p:xfrm>
              <a:off x="1865611" y="480819"/>
              <a:ext cx="1782236" cy="1782236"/>
            </p:xfrm>
            <a:graphic>
              <a:graphicData uri="http://schemas.microsoft.com/office/powerpoint/2016/sectionzoom">
                <psez:sectionZm>
                  <psez:sectionZmObj sectionId="{627B87E8-447E-457E-993E-36D6101F005F}">
                    <psez:zmPr id="{96C87A3D-45E7-4E1D-A8E1-07E7C4DA5636}" imageType="cover" transitionDur="1000">
                      <p166:blipFill xmlns:p166="http://schemas.microsoft.com/office/powerpoint/2016/6/main"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82236" cy="178223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8" name="Section Zoom 27">
                <a:hlinkClick r:id="rId38" action="ppaction://hlinksldjump"/>
                <a:extLst>
                  <a:ext uri="{FF2B5EF4-FFF2-40B4-BE49-F238E27FC236}">
                    <a16:creationId xmlns:a16="http://schemas.microsoft.com/office/drawing/2014/main" id="{A152930F-371F-4861-9D6F-81EA817595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5611" y="480819"/>
                <a:ext cx="1782236" cy="178223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58C1A72-AD20-46CB-80C3-AEE2452BD314}"/>
              </a:ext>
            </a:extLst>
          </p:cNvPr>
          <p:cNvSpPr/>
          <p:nvPr/>
        </p:nvSpPr>
        <p:spPr>
          <a:xfrm rot="10800000">
            <a:off x="12175295" y="2280017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5969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D2EEAA0-8D8F-4889-B6C9-6A6F43D58E5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85276" y="3077688"/>
            <a:ext cx="1176580" cy="646331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dist="50800" dir="5400000" algn="ctr" rotWithShape="0">
              <a:srgbClr val="000000">
                <a:alpha val="0"/>
              </a:srgbClr>
            </a:outerShdw>
          </a:effectLst>
          <a:scene3d>
            <a:camera prst="orthographicFront"/>
            <a:lightRig rig="threePt" dir="t"/>
          </a:scene3d>
          <a:sp3d prstMaterial="dkEdge"/>
        </p:spPr>
      </p:pic>
    </p:spTree>
    <p:extLst>
      <p:ext uri="{BB962C8B-B14F-4D97-AF65-F5344CB8AC3E}">
        <p14:creationId xmlns:p14="http://schemas.microsoft.com/office/powerpoint/2010/main" val="2222335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6469">
        <p159:morph option="byObject"/>
      </p:transition>
    </mc:Choice>
    <mc:Fallback xmlns="">
      <p:transition spd="slow" advTm="16469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3A57FB-D7FF-4437-9FE1-CE1C95007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9205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F8E917AA-3034-4471-99C6-54A325CB7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79" y="690113"/>
            <a:ext cx="4230978" cy="2591477"/>
          </a:xfrm>
          <a:prstGeom prst="rect">
            <a:avLst/>
          </a:prstGeom>
        </p:spPr>
      </p:pic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A5518DA2-34E0-4EAC-945A-1BDCB073D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78" y="3585693"/>
            <a:ext cx="4273821" cy="2553607"/>
          </a:xfrm>
          <a:prstGeom prst="rect">
            <a:avLst/>
          </a:prstGeom>
        </p:spPr>
      </p:pic>
      <p:pic>
        <p:nvPicPr>
          <p:cNvPr id="39" name="Picture 38" descr="Chart, bar chart&#10;&#10;Description automatically generated">
            <a:extLst>
              <a:ext uri="{FF2B5EF4-FFF2-40B4-BE49-F238E27FC236}">
                <a16:creationId xmlns:a16="http://schemas.microsoft.com/office/drawing/2014/main" id="{7281F531-FE28-462F-9620-03915E184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196" y="3585693"/>
            <a:ext cx="4102176" cy="2553607"/>
          </a:xfrm>
          <a:prstGeom prst="rect">
            <a:avLst/>
          </a:prstGeom>
        </p:spPr>
      </p:pic>
      <p:pic>
        <p:nvPicPr>
          <p:cNvPr id="41" name="Picture 40" descr="Chart, bar chart&#10;&#10;Description automatically generated">
            <a:extLst>
              <a:ext uri="{FF2B5EF4-FFF2-40B4-BE49-F238E27FC236}">
                <a16:creationId xmlns:a16="http://schemas.microsoft.com/office/drawing/2014/main" id="{3A9933BA-E8E9-45ED-A23B-D64610A4C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742" y="668397"/>
            <a:ext cx="3692107" cy="265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5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 action="ppaction://hlinksldjump"/>
            <a:extLst>
              <a:ext uri="{FF2B5EF4-FFF2-40B4-BE49-F238E27FC236}">
                <a16:creationId xmlns:a16="http://schemas.microsoft.com/office/drawing/2014/main" id="{2CAAF676-2E38-435B-BD93-8587EE525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4499" y="219075"/>
            <a:ext cx="6810951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19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 action="ppaction://hlinksldjump"/>
            <a:extLst>
              <a:ext uri="{FF2B5EF4-FFF2-40B4-BE49-F238E27FC236}">
                <a16:creationId xmlns:a16="http://schemas.microsoft.com/office/drawing/2014/main" id="{FF7B488B-CE73-4F7D-A557-AB4277C62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8454" y="192024"/>
            <a:ext cx="6744146" cy="647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50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2A742F7C-C221-4543-97D6-096DEB94D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9086" y="197344"/>
            <a:ext cx="11345969" cy="646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Woman">
            <a:extLst>
              <a:ext uri="{FF2B5EF4-FFF2-40B4-BE49-F238E27FC236}">
                <a16:creationId xmlns:a16="http://schemas.microsoft.com/office/drawing/2014/main" id="{9D80013C-65F5-4CB5-ACCD-7B6E804C5F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52212" y="310350"/>
            <a:ext cx="495670" cy="495670"/>
          </a:xfrm>
          <a:prstGeom prst="rect">
            <a:avLst/>
          </a:prstGeom>
        </p:spPr>
      </p:pic>
      <p:pic>
        <p:nvPicPr>
          <p:cNvPr id="6" name="Graphic 5" descr="Man">
            <a:extLst>
              <a:ext uri="{FF2B5EF4-FFF2-40B4-BE49-F238E27FC236}">
                <a16:creationId xmlns:a16="http://schemas.microsoft.com/office/drawing/2014/main" id="{147D3CDE-6CEE-4B1A-A41F-77D5FCC1FF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52212" y="1014767"/>
            <a:ext cx="495670" cy="495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1BB8A0-1B0C-4BDA-B892-5C6854A3460A}"/>
              </a:ext>
            </a:extLst>
          </p:cNvPr>
          <p:cNvSpPr txBox="1"/>
          <p:nvPr/>
        </p:nvSpPr>
        <p:spPr>
          <a:xfrm>
            <a:off x="11347882" y="405910"/>
            <a:ext cx="30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6</a:t>
            </a:r>
            <a:endParaRPr lang="en-IN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CE9102-4149-4345-88FE-7034020A152C}"/>
              </a:ext>
            </a:extLst>
          </p:cNvPr>
          <p:cNvSpPr txBox="1"/>
          <p:nvPr/>
        </p:nvSpPr>
        <p:spPr>
          <a:xfrm>
            <a:off x="11347882" y="1062547"/>
            <a:ext cx="30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62183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5.6|1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5|8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2|3.7|11.4|6.7|11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</TotalTime>
  <Words>1932</Words>
  <Application>Microsoft Office PowerPoint</Application>
  <PresentationFormat>Widescreen</PresentationFormat>
  <Paragraphs>261</Paragraphs>
  <Slides>34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Calibri</vt:lpstr>
      <vt:lpstr>Calibri Light</vt:lpstr>
      <vt:lpstr>Helvetica</vt:lpstr>
      <vt:lpstr>Helvetica Neue</vt:lpstr>
      <vt:lpstr>Lucida Calligraphy</vt:lpstr>
      <vt:lpstr>Symbol</vt:lpstr>
      <vt:lpstr>Times New Roman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VINODD RAWATT</dc:creator>
  <cp:lastModifiedBy>VINODD RAWATT</cp:lastModifiedBy>
  <cp:revision>246</cp:revision>
  <dcterms:created xsi:type="dcterms:W3CDTF">2021-06-06T11:09:07Z</dcterms:created>
  <dcterms:modified xsi:type="dcterms:W3CDTF">2021-06-10T16:41:02Z</dcterms:modified>
</cp:coreProperties>
</file>